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33"/>
  </p:notesMasterIdLst>
  <p:sldIdLst>
    <p:sldId id="513" r:id="rId2"/>
    <p:sldId id="730" r:id="rId3"/>
    <p:sldId id="747" r:id="rId4"/>
    <p:sldId id="763" r:id="rId5"/>
    <p:sldId id="735" r:id="rId6"/>
    <p:sldId id="736" r:id="rId7"/>
    <p:sldId id="745" r:id="rId8"/>
    <p:sldId id="777" r:id="rId9"/>
    <p:sldId id="758" r:id="rId10"/>
    <p:sldId id="760" r:id="rId11"/>
    <p:sldId id="759" r:id="rId12"/>
    <p:sldId id="628" r:id="rId13"/>
    <p:sldId id="866" r:id="rId14"/>
    <p:sldId id="867" r:id="rId15"/>
    <p:sldId id="868" r:id="rId16"/>
    <p:sldId id="869" r:id="rId17"/>
    <p:sldId id="870" r:id="rId18"/>
    <p:sldId id="871" r:id="rId19"/>
    <p:sldId id="872" r:id="rId20"/>
    <p:sldId id="873" r:id="rId21"/>
    <p:sldId id="874" r:id="rId22"/>
    <p:sldId id="875" r:id="rId23"/>
    <p:sldId id="876" r:id="rId24"/>
    <p:sldId id="877" r:id="rId25"/>
    <p:sldId id="878" r:id="rId26"/>
    <p:sldId id="879" r:id="rId27"/>
    <p:sldId id="771" r:id="rId28"/>
    <p:sldId id="630" r:id="rId29"/>
    <p:sldId id="880" r:id="rId30"/>
    <p:sldId id="881" r:id="rId31"/>
    <p:sldId id="291" r:id="rId32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33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arbara Reif" initials="BR" lastIdx="3" clrIdx="0"/>
  <p:cmAuthor id="1" name="Jane Gibbons -X (jagibbon - DEL ORO CONSULTING INC at Cisco)" initials="JG-(-DOCIaC" lastIdx="28" clrIdx="1">
    <p:extLst/>
  </p:cmAuthor>
  <p:cmAuthor id="2" name="Bob Vachon" initials="BV" lastIdx="24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0000CC"/>
    <a:srgbClr val="000099"/>
    <a:srgbClr val="CC99FF"/>
    <a:srgbClr val="CC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8531" autoAdjust="0"/>
    <p:restoredTop sz="83000" autoAdjust="0"/>
  </p:normalViewPr>
  <p:slideViewPr>
    <p:cSldViewPr snapToGrid="0" showGuides="1">
      <p:cViewPr varScale="1">
        <p:scale>
          <a:sx n="147" d="100"/>
          <a:sy n="147" d="100"/>
        </p:scale>
        <p:origin x="-1242" y="-96"/>
      </p:cViewPr>
      <p:guideLst>
        <p:guide orient="horz" pos="1620"/>
        <p:guide pos="3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1" d="100"/>
        <a:sy n="111" d="100"/>
      </p:scale>
      <p:origin x="0" y="-5120"/>
    </p:cViewPr>
  </p:sorterViewPr>
  <p:notesViewPr>
    <p:cSldViewPr snapToGrid="0">
      <p:cViewPr varScale="1">
        <p:scale>
          <a:sx n="83" d="100"/>
          <a:sy n="83" d="100"/>
        </p:scale>
        <p:origin x="-3828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337D9-3022-3D41-8D8A-BDF2F3B0DD8E}" type="datetimeFigureOut">
              <a:rPr lang="en-US" smtClean="0"/>
              <a:pPr/>
              <a:t>11/26/2018</a:t>
            </a:fld>
            <a:endParaRPr lang="es-E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41018C-6CAF-B84E-B92C-ECB119457FBA}" type="slidenum">
              <a:rPr lang="en-U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937564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b="0" dirty="0"/>
              <a:t>Cisco Networking Academy Program</a:t>
            </a:r>
          </a:p>
          <a:p>
            <a:pPr>
              <a:buFontTx/>
              <a:buNone/>
            </a:pPr>
            <a:r>
              <a:rPr lang="es-ES" b="0" dirty="0"/>
              <a:t>Introducción a Internet de las cosas v. 2.0</a:t>
            </a:r>
          </a:p>
          <a:p>
            <a:pPr>
              <a:buFontTx/>
              <a:buNone/>
            </a:pPr>
            <a:r>
              <a:rPr lang="es-ES" sz="1200" b="0" dirty="0"/>
              <a:t>Capítulo 5: todo debe protegerse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1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0255421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C839C26-801B-42B6-A101-60F37FE2B0A8}" type="slidenum">
              <a:rPr lang="en-US" sz="800" b="0"/>
              <a:pPr algn="r"/>
              <a:t>10</a:t>
            </a:fld>
            <a:endParaRPr lang="es-ES" sz="800" b="0" dirty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s-ES" b="0" dirty="0"/>
              <a:t>Cisco Networking Academy Program</a:t>
            </a:r>
          </a:p>
          <a:p>
            <a:pPr>
              <a:buFontTx/>
              <a:buNone/>
            </a:pPr>
            <a:r>
              <a:rPr lang="es-ES" b="0" dirty="0"/>
              <a:t>Introducción al Internet de las Cosas</a:t>
            </a:r>
          </a:p>
          <a:p>
            <a:pPr>
              <a:buFontTx/>
              <a:buNone/>
            </a:pPr>
            <a:r>
              <a:rPr lang="es-ES" b="0" dirty="0"/>
              <a:t>Capítulo 5: todo debe protegerse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0247521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sz="1200" b="0" dirty="0"/>
              <a:t>5</a:t>
            </a:r>
            <a:r>
              <a:rPr lang="es-ES" smtClean="0"/>
              <a:t> – Todo debe protegerse</a:t>
            </a:r>
            <a:endParaRPr lang="es-ES" b="0" dirty="0"/>
          </a:p>
          <a:p>
            <a:pPr>
              <a:buFontTx/>
              <a:buNone/>
            </a:pPr>
            <a:r>
              <a:rPr lang="es-ES" smtClean="0"/>
              <a:t>5.1 – Seguridad en el mundo digitalizado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11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6255296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12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5.1 Seguridad en el mundo digitalizado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5.1.1 ¿Por qué la seguridad es tan importante?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5.1.1.1 – Tipos de datos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5251901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13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5.1 Seguridad en el mundo digitalizado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5.1.1 ¿Por qué la seguridad es tan importante?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5.1.1.2 – Práctica de laboratorio: tipos de datos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1660144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14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5.1 Seguridad en el mundo digitalizado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5.1.1 ¿Por qué la seguridad es tan importante?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5.1.1.3 – ¿Quién desea nuestros datos? 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24370543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15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5.1 Seguridad en el mundo digitalizado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5.1.1 ¿Por qué la seguridad es tan importante?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5.1.1.4 – Datos en las manos equivocadas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6497241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16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5.1 Seguridad en el mundo digitalizado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5.1.1 ¿Por qué la seguridad es tan importante?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5.1.1.5 – Práctica de laboratorio: huella digital de Internet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6866988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17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5.1 Seguridad en el mundo digitalizado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5.1.2 – Protección del mundo corporativo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 smtClean="0">
                <a:latin typeface="Arial" charset="0"/>
              </a:rPr>
              <a:t>5.1.2.1</a:t>
            </a:r>
            <a:r>
              <a:rPr lang="es-ES" altLang="zh-CN" dirty="0" smtClean="0"/>
              <a:t> –</a:t>
            </a:r>
            <a:r>
              <a:rPr lang="es-ES" dirty="0" smtClean="0">
                <a:latin typeface="Arial" charset="0"/>
              </a:rPr>
              <a:t> </a:t>
            </a:r>
            <a:r>
              <a:rPr lang="es-ES" dirty="0">
                <a:latin typeface="Arial" charset="0"/>
              </a:rPr>
              <a:t>Mejores prácticas de seguridad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3845746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18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5.1 Seguridad en el mundo digitalizado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5.1.2 Protección del mundo corporativo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5.1.2.2 – Seguridad física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2592225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19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5.1 Seguridad en el mundo digitalizado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5.1.2 Protección del mundo corporativo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5.1.2.3 – Desafíos de seguridad de los dispositivos de IoT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31842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C839C26-801B-42B6-A101-60F37FE2B0A8}" type="slidenum">
              <a:rPr lang="en-US" sz="800" b="0"/>
              <a:pPr algn="r"/>
              <a:t>2</a:t>
            </a:fld>
            <a:endParaRPr lang="en-US" sz="800" b="0" dirty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8667713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20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5.1 Seguridad en el mundo digitalizado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5.1.2 Protección del mundo corporativo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5.1.2.4 – Uso de Wi-Fi seguro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27862077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21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5.1 Seguridad en el mundo digitalizado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5.1.2 Protección del mundo corporativo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5.1.2.5 – Protección de dispositivos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4883825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22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5.1 Seguridad en el mundo digitalizado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5.1.2 Protección del mundo corporativo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5.1.2.6 – Packet Tracer: proteja un router inalámbrico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baseline="0" dirty="0">
                <a:latin typeface="Arial" charset="0"/>
              </a:rPr>
              <a:t>5.1.2.7 – Evaluación del tema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smtClean="0"/>
              <a:t>5.1.3.1 – Actividad: cómo proteger sus datos personales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smtClean="0"/>
              <a:t>5.1.3.2 – Actividad: contraseñas fuertes</a:t>
            </a:r>
          </a:p>
        </p:txBody>
      </p:sp>
    </p:spTree>
    <p:extLst>
      <p:ext uri="{BB962C8B-B14F-4D97-AF65-F5344CB8AC3E}">
        <p14:creationId xmlns="" xmlns:p14="http://schemas.microsoft.com/office/powerpoint/2010/main" val="8419742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23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5.1 Seguridad en el mundo digitalizado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5.1.3 Protección de datos personales y dispositivos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5.1.3.3 – Hogares inteligentes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1862643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24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5.1 Seguridad en el mundo digitalizado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5.1.3 Protección de datos personales y dispositivos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5.1.3.4 – Puntos de acceso públicos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41750430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25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5.1 Seguridad en el mundo digitalizado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5.1.3 Protección de datos personales y dispositivos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5.1.3.5 – Configuración de una VPN en smartphones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0639179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26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5.1 Seguridad en el mundo digitalizado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5.1.3 Protección de datos personales y dispositivos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5.1.3.6 – Práctica de laboratorio: descubra su propio comportamiento riesgoso en línea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5594762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sz="1200" b="0" dirty="0"/>
              <a:t>5 – Todo debe protegerse</a:t>
            </a:r>
          </a:p>
          <a:p>
            <a:pPr>
              <a:buFontTx/>
              <a:buNone/>
            </a:pPr>
            <a:r>
              <a:rPr lang="es-ES" sz="1200" b="0" dirty="0" smtClean="0"/>
              <a:t>5.2 </a:t>
            </a:r>
            <a:r>
              <a:rPr lang="es-ES" altLang="zh-CN" dirty="0" smtClean="0"/>
              <a:t>–</a:t>
            </a:r>
            <a:r>
              <a:rPr lang="es-ES" sz="1200" b="0" dirty="0" smtClean="0"/>
              <a:t> </a:t>
            </a:r>
            <a:r>
              <a:rPr lang="es-ES" sz="1200" b="0" dirty="0"/>
              <a:t>Resumen</a:t>
            </a:r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27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764100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sz="1200" b="0" dirty="0"/>
              <a:t>5</a:t>
            </a:r>
            <a:r>
              <a:rPr lang="es-ES" dirty="0" smtClean="0"/>
              <a:t> Todo debe protegerse</a:t>
            </a:r>
            <a:endParaRPr lang="es-ES" b="0" dirty="0"/>
          </a:p>
          <a:p>
            <a:r>
              <a:rPr lang="es-ES" dirty="0" smtClean="0"/>
              <a:t>5.2</a:t>
            </a:r>
            <a:r>
              <a:rPr lang="es-ES" altLang="zh-CN" dirty="0" smtClean="0"/>
              <a:t> –</a:t>
            </a:r>
            <a:r>
              <a:rPr lang="es-ES" dirty="0" smtClean="0"/>
              <a:t> </a:t>
            </a:r>
            <a:r>
              <a:rPr lang="es-ES" dirty="0" smtClean="0"/>
              <a:t>Resumen</a:t>
            </a:r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28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4237822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sz="1200" b="0" dirty="0"/>
              <a:t>5</a:t>
            </a:r>
            <a:r>
              <a:rPr lang="es-ES" dirty="0" smtClean="0"/>
              <a:t> Todo debe protegerse</a:t>
            </a:r>
            <a:endParaRPr lang="es-ES" b="0" dirty="0"/>
          </a:p>
          <a:p>
            <a:r>
              <a:rPr lang="es-ES" dirty="0" smtClean="0"/>
              <a:t>5.2</a:t>
            </a:r>
            <a:r>
              <a:rPr lang="es-ES" altLang="zh-CN" dirty="0" smtClean="0"/>
              <a:t> –</a:t>
            </a:r>
            <a:r>
              <a:rPr lang="es-ES" dirty="0" smtClean="0"/>
              <a:t> </a:t>
            </a:r>
            <a:r>
              <a:rPr lang="es-ES" dirty="0" smtClean="0"/>
              <a:t>Resumen</a:t>
            </a:r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29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782494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b="0" dirty="0"/>
              <a:t>Cisco Networking Academy Program</a:t>
            </a:r>
          </a:p>
          <a:p>
            <a:pPr>
              <a:buFontTx/>
              <a:buNone/>
            </a:pPr>
            <a:r>
              <a:rPr lang="es-ES" b="0" dirty="0"/>
              <a:t>Introducción al Internet de las Cosas</a:t>
            </a:r>
          </a:p>
          <a:p>
            <a:pPr>
              <a:buFontTx/>
              <a:buNone/>
            </a:pPr>
            <a:r>
              <a:rPr lang="es-ES" smtClean="0"/>
              <a:t>Capítulo 5: todo debe protegerse.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3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415032469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sz="1200" b="0" dirty="0"/>
              <a:t>5</a:t>
            </a:r>
            <a:r>
              <a:rPr lang="es-ES" dirty="0" smtClean="0"/>
              <a:t> Todo debe protegerse</a:t>
            </a:r>
            <a:endParaRPr lang="es-ES" b="0" dirty="0"/>
          </a:p>
          <a:p>
            <a:r>
              <a:rPr lang="es-ES" dirty="0" smtClean="0"/>
              <a:t>5.2</a:t>
            </a:r>
            <a:r>
              <a:rPr lang="es-ES" altLang="zh-CN" dirty="0" smtClean="0"/>
              <a:t> –</a:t>
            </a:r>
            <a:r>
              <a:rPr lang="es-ES" dirty="0" smtClean="0"/>
              <a:t> </a:t>
            </a:r>
            <a:r>
              <a:rPr lang="es-ES" dirty="0" smtClean="0"/>
              <a:t>Resumen</a:t>
            </a:r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30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0145119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31</a:t>
            </a:fld>
            <a:endParaRPr lang="es-E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0A313ED8-785B-4D16-9B17-4143385249B9}" type="slidenum">
              <a:rPr lang="en-US" sz="800" b="0"/>
              <a:pPr algn="r"/>
              <a:t>4</a:t>
            </a:fld>
            <a:endParaRPr lang="en-US" sz="800" b="0" dirty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687453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7" tIns="0" rIns="18817" bIns="0" anchor="b"/>
          <a:lstStyle>
            <a:lvl1pPr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ACE20BE7-F2F3-4E26-9454-50B18F790A4E}" type="slidenum">
              <a:rPr lang="en-US" sz="800" b="0">
                <a:ea typeface="ＭＳ Ｐゴシック" pitchFamily="34" charset="-128"/>
              </a:rPr>
              <a:pPr algn="r"/>
              <a:t>5</a:t>
            </a:fld>
            <a:endParaRPr lang="en-US" sz="800" b="0" dirty="0">
              <a:ea typeface="ＭＳ Ｐゴシック" pitchFamily="34" charset="-128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4226138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391C207-9349-46D5-9D89-8ADDA5014D1F}" type="slidenum">
              <a:rPr lang="en-US" sz="800" b="0"/>
              <a:pPr algn="r"/>
              <a:t>6</a:t>
            </a:fld>
            <a:endParaRPr lang="en-US" sz="800" b="0" dirty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5605797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7" tIns="0" rIns="18817" bIns="0" anchor="b"/>
          <a:lstStyle>
            <a:lvl1pPr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5F7D0146-1035-4865-8A5B-0B1E8578604B}" type="slidenum">
              <a:rPr lang="en-US" sz="800" b="0">
                <a:ea typeface="ＭＳ Ｐゴシック" pitchFamily="34" charset="-128"/>
              </a:rPr>
              <a:pPr algn="r"/>
              <a:t>7</a:t>
            </a:fld>
            <a:endParaRPr lang="en-US" sz="800" b="0" dirty="0">
              <a:ea typeface="ＭＳ Ｐゴシック" pitchFamily="34" charset="-128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42915732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8</a:t>
            </a:fld>
            <a:endParaRPr lang="es-E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b="0" dirty="0"/>
              <a:t>Cisco Networking Academy Program</a:t>
            </a:r>
          </a:p>
          <a:p>
            <a:pPr>
              <a:buFontTx/>
              <a:buNone/>
            </a:pPr>
            <a:r>
              <a:rPr lang="es-ES" b="0" dirty="0"/>
              <a:t>Introducción al Internet de las Cosas</a:t>
            </a:r>
          </a:p>
          <a:p>
            <a:pPr>
              <a:buFontTx/>
              <a:buNone/>
            </a:pPr>
            <a:r>
              <a:rPr lang="es-ES" b="0" dirty="0"/>
              <a:t>Capítulo 5: todo genera datos</a:t>
            </a:r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9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49680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5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bg2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rgbClr val="38C6F4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chemeClr val="accent5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3086725553"/>
      </p:ext>
    </p:extLst>
  </p:cSld>
  <p:clrMapOvr>
    <a:masterClrMapping/>
  </p:clrMapOvr>
  <p:transition spd="slow">
    <p:wipe/>
  </p:transition>
  <p:extLst mod="1">
    <p:ext uri="{DCECCB84-F9BA-43D5-87BE-67443E8EF086}">
      <p15:sldGuideLst xmlns:p15="http://schemas.microsoft.com/office/powerpoint/2012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3999" cy="5165874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5"/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1198843304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394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5"/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147974899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1">
              <a:lumMod val="75000"/>
            </a:schemeClr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1851544963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473441" y="4954263"/>
            <a:ext cx="676910" cy="1892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25">
                <a:solidFill>
                  <a:schemeClr val="tx2"/>
                </a:solidFill>
              </a:defRPr>
            </a:lvl1pPr>
          </a:lstStyle>
          <a:p>
            <a:pPr defTabSz="385763">
              <a:defRPr/>
            </a:pPr>
            <a:fld id="{2F5CCB13-0A32-4557-88E9-079F0C330695}" type="slidenum">
              <a:rPr lang="en-US" kern="0" smtClean="0">
                <a:solidFill>
                  <a:srgbClr val="595959"/>
                </a:solidFill>
              </a:rPr>
              <a:pPr defTabSz="385763">
                <a:defRPr/>
              </a:pPr>
              <a:t>‹#›</a:t>
            </a:fld>
            <a:endParaRPr lang="en-US" kern="0" dirty="0">
              <a:solidFill>
                <a:srgbClr val="595959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44065" y="798944"/>
            <a:ext cx="8853286" cy="4155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>
            <a:lvl1pPr marL="169863" indent="-1698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>
                <a:solidFill>
                  <a:srgbClr val="000000"/>
                </a:solidFill>
              </a:defRPr>
            </a:lvl1pPr>
            <a:lvl2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2pPr>
            <a:lvl3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3pPr>
            <a:lvl4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4pPr>
          </a:lstStyle>
          <a:p>
            <a:pPr lvl="0"/>
            <a:r>
              <a:rPr lang="en-US" dirty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dirty="0">
                <a:sym typeface="Arial" pitchFamily="34" charset="0"/>
              </a:rPr>
              <a:t>Second level</a:t>
            </a:r>
          </a:p>
          <a:p>
            <a:pPr lvl="2"/>
            <a:r>
              <a:rPr lang="en-US" dirty="0">
                <a:sym typeface="Arial" pitchFamily="34" charset="0"/>
              </a:rPr>
              <a:t>Third level</a:t>
            </a:r>
          </a:p>
          <a:p>
            <a:pPr lvl="3"/>
            <a:r>
              <a:rPr lang="en-US" dirty="0">
                <a:sym typeface="Arial" pitchFamily="34" charset="0"/>
              </a:rPr>
              <a:t>Fourth level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" y="41393"/>
            <a:ext cx="9144000" cy="75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2400"/>
            </a:lvl1pPr>
          </a:lstStyle>
          <a:p>
            <a:pPr lvl="0"/>
            <a:r>
              <a:rPr lang="en-US" dirty="0">
                <a:sym typeface="Arial" pitchFamily="34" charset="0"/>
              </a:rPr>
              <a:t>Click to edit Master 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225799662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2699250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1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1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1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rgbClr val="004C69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accent1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chemeClr val="accent1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3653042546"/>
      </p:ext>
    </p:extLst>
  </p:cSld>
  <p:clrMapOvr>
    <a:masterClrMapping/>
  </p:clrMapOvr>
  <p:transition spd="slow">
    <p:wipe/>
  </p:transition>
  <p:extLst mod="1">
    <p:ext uri="{DCECCB84-F9BA-43D5-87BE-67443E8EF086}">
      <p15:sldGuideLst xmlns:p15="http://schemas.microsoft.com/office/powerpoint/2012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5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chemeClr val="accent5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bg2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rgbClr val="38C6F4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1974617842"/>
      </p:ext>
    </p:extLst>
  </p:cSld>
  <p:clrMapOvr>
    <a:masterClrMapping/>
  </p:clrMapOvr>
  <p:transition spd="slow">
    <p:wipe/>
  </p:transition>
  <p:extLst mod="1">
    <p:ext uri="{DCECCB84-F9BA-43D5-87BE-67443E8EF086}">
      <p15:sldGuideLst xmlns:p15="http://schemas.microsoft.com/office/powerpoint/2012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Seg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rgbClr val="00394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256994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600" b="0" i="0" spc="0" baseline="0">
                <a:solidFill>
                  <a:schemeClr val="accent5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6A1E46DC-7EF6-4EA2-B285-14272867D133}" type="slidenum">
              <a:rPr lang="en-US" sz="6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s-ES" sz="600" dirty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ltGray">
          <a:xfrm>
            <a:off x="5093775" y="4741653"/>
            <a:ext cx="3431751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6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© 2016 Cisco y/o sus filiales. Todos los derechos reservados</a:t>
            </a:r>
            <a:r>
              <a:rPr lang="es-ES" sz="600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. Información </a:t>
            </a:r>
            <a:r>
              <a:rPr lang="es-ES" sz="6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confidencial de Cisco.</a:t>
            </a:r>
          </a:p>
        </p:txBody>
      </p:sp>
      <p:grpSp>
        <p:nvGrpSpPr>
          <p:cNvPr id="11" name="Group 4"/>
          <p:cNvGrpSpPr>
            <a:grpSpLocks noChangeAspect="1"/>
          </p:cNvGrpSpPr>
          <p:nvPr userDrawn="1"/>
        </p:nvGrpSpPr>
        <p:grpSpPr bwMode="auto">
          <a:xfrm>
            <a:off x="508039" y="4715197"/>
            <a:ext cx="340257" cy="180974"/>
            <a:chOff x="310" y="249"/>
            <a:chExt cx="502" cy="267"/>
          </a:xfrm>
          <a:solidFill>
            <a:srgbClr val="086D8E"/>
          </a:solidFill>
        </p:grpSpPr>
        <p:sp>
          <p:nvSpPr>
            <p:cNvPr id="12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1890854121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74662" y="1347788"/>
            <a:ext cx="8280057" cy="3073946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85690" marR="0" indent="-285690" algn="ctr" defTabSz="45710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0" baseline="0">
                <a:solidFill>
                  <a:schemeClr val="bg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004C69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5429679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229121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Oval 11"/>
          <p:cNvSpPr/>
          <p:nvPr/>
        </p:nvSpPr>
        <p:spPr>
          <a:xfrm>
            <a:off x="575610" y="2552550"/>
            <a:ext cx="698624" cy="698624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solidFill>
                <a:srgbClr val="FFFFFF"/>
              </a:solidFill>
              <a:cs typeface="Arial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75610" y="1426607"/>
            <a:ext cx="698624" cy="698624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bg1"/>
              </a:solidFill>
              <a:cs typeface="Arial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75610" y="3653093"/>
            <a:ext cx="698624" cy="698624"/>
          </a:xfrm>
          <a:prstGeom prst="ellipse">
            <a:avLst/>
          </a:pr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solidFill>
                <a:srgbClr val="049FD9"/>
              </a:solidFill>
              <a:cs typeface="Arial"/>
            </a:endParaRP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365250" y="1432522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365250" y="2557793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365250" y="3653093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0" y="2552550"/>
            <a:ext cx="698624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1" y="3651140"/>
            <a:ext cx="698624" cy="693381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 hasCustomPrompt="1"/>
          </p:nvPr>
        </p:nvSpPr>
        <p:spPr>
          <a:xfrm>
            <a:off x="575610" y="1427248"/>
            <a:ext cx="698624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="" xmlns:p14="http://schemas.microsoft.com/office/powerpoint/2010/main" val="305387266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Oval 11"/>
          <p:cNvSpPr/>
          <p:nvPr/>
        </p:nvSpPr>
        <p:spPr>
          <a:xfrm>
            <a:off x="575611" y="1979318"/>
            <a:ext cx="464815" cy="464815"/>
          </a:xfrm>
          <a:prstGeom prst="ellipse">
            <a:avLst/>
          </a:prstGeom>
          <a:solidFill>
            <a:srgbClr val="38C6F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75610" y="1328927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75611" y="2627446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172384" y="1334842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172385" y="1984561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172385" y="2627446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75611" y="1327521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1" y="197931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2" y="262549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13" name="Oval 12"/>
          <p:cNvSpPr/>
          <p:nvPr/>
        </p:nvSpPr>
        <p:spPr>
          <a:xfrm>
            <a:off x="575612" y="3274581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1172386" y="3274581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 hasCustomPrompt="1"/>
          </p:nvPr>
        </p:nvSpPr>
        <p:spPr>
          <a:xfrm>
            <a:off x="575613" y="327262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17" name="Oval 16"/>
          <p:cNvSpPr/>
          <p:nvPr/>
        </p:nvSpPr>
        <p:spPr>
          <a:xfrm>
            <a:off x="575613" y="3921716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172387" y="3921716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75614" y="3919763"/>
            <a:ext cx="464815" cy="461327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="" xmlns:p14="http://schemas.microsoft.com/office/powerpoint/2010/main" val="2962125011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C6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2" name="Oval 41"/>
          <p:cNvSpPr/>
          <p:nvPr/>
        </p:nvSpPr>
        <p:spPr>
          <a:xfrm>
            <a:off x="575611" y="1979318"/>
            <a:ext cx="464815" cy="464815"/>
          </a:xfrm>
          <a:prstGeom prst="ellipse">
            <a:avLst/>
          </a:prstGeom>
          <a:solidFill>
            <a:srgbClr val="38C6F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575610" y="1328927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rgbClr val="FFFFFF"/>
              </a:solidFill>
              <a:cs typeface="Arial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575611" y="2627446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45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172384" y="133484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6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172385" y="1984561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172385" y="2627446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75611" y="1327521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49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1" y="197931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50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2" y="262549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51" name="Oval 50"/>
          <p:cNvSpPr/>
          <p:nvPr/>
        </p:nvSpPr>
        <p:spPr>
          <a:xfrm>
            <a:off x="575612" y="3274581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1172386" y="3274581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17"/>
          <p:cNvSpPr>
            <a:spLocks noGrp="1"/>
          </p:cNvSpPr>
          <p:nvPr>
            <p:ph type="body" sz="quarter" idx="20" hasCustomPrompt="1"/>
          </p:nvPr>
        </p:nvSpPr>
        <p:spPr>
          <a:xfrm>
            <a:off x="575613" y="327262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54" name="Oval 53"/>
          <p:cNvSpPr/>
          <p:nvPr/>
        </p:nvSpPr>
        <p:spPr>
          <a:xfrm>
            <a:off x="575613" y="3921716"/>
            <a:ext cx="464815" cy="46481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172387" y="3921716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6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75614" y="391976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5</a:t>
            </a:r>
          </a:p>
        </p:txBody>
      </p:sp>
      <p:sp>
        <p:nvSpPr>
          <p:cNvPr id="57" name="Oval 56"/>
          <p:cNvSpPr/>
          <p:nvPr/>
        </p:nvSpPr>
        <p:spPr>
          <a:xfrm>
            <a:off x="4414576" y="1983084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4414575" y="1332693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4414576" y="2631212"/>
            <a:ext cx="464815" cy="464815"/>
          </a:xfrm>
          <a:prstGeom prst="ellipse">
            <a:avLst/>
          </a:pr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60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011349" y="1338608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1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011350" y="1988327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2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5011350" y="263121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3" name="Text Placeholder 17"/>
          <p:cNvSpPr>
            <a:spLocks noGrp="1"/>
          </p:cNvSpPr>
          <p:nvPr>
            <p:ph type="body" sz="quarter" idx="26" hasCustomPrompt="1"/>
          </p:nvPr>
        </p:nvSpPr>
        <p:spPr>
          <a:xfrm>
            <a:off x="4414576" y="1331287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6</a:t>
            </a:r>
          </a:p>
        </p:txBody>
      </p:sp>
      <p:sp>
        <p:nvSpPr>
          <p:cNvPr id="64" name="Text Placeholder 17"/>
          <p:cNvSpPr>
            <a:spLocks noGrp="1"/>
          </p:cNvSpPr>
          <p:nvPr>
            <p:ph type="body" sz="quarter" idx="27" hasCustomPrompt="1"/>
          </p:nvPr>
        </p:nvSpPr>
        <p:spPr>
          <a:xfrm>
            <a:off x="4414576" y="1983084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7</a:t>
            </a:r>
          </a:p>
        </p:txBody>
      </p:sp>
      <p:sp>
        <p:nvSpPr>
          <p:cNvPr id="65" name="Text Placeholder 17"/>
          <p:cNvSpPr>
            <a:spLocks noGrp="1"/>
          </p:cNvSpPr>
          <p:nvPr>
            <p:ph type="body" sz="quarter" idx="28" hasCustomPrompt="1"/>
          </p:nvPr>
        </p:nvSpPr>
        <p:spPr>
          <a:xfrm>
            <a:off x="4414577" y="2629259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8</a:t>
            </a:r>
          </a:p>
        </p:txBody>
      </p:sp>
      <p:sp>
        <p:nvSpPr>
          <p:cNvPr id="66" name="Oval 65"/>
          <p:cNvSpPr/>
          <p:nvPr/>
        </p:nvSpPr>
        <p:spPr>
          <a:xfrm>
            <a:off x="4414577" y="3278347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5011351" y="3278347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8" name="Text Placeholder 17"/>
          <p:cNvSpPr>
            <a:spLocks noGrp="1"/>
          </p:cNvSpPr>
          <p:nvPr>
            <p:ph type="body" sz="quarter" idx="30" hasCustomPrompt="1"/>
          </p:nvPr>
        </p:nvSpPr>
        <p:spPr>
          <a:xfrm>
            <a:off x="4414578" y="3276394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9</a:t>
            </a:r>
          </a:p>
        </p:txBody>
      </p:sp>
      <p:sp>
        <p:nvSpPr>
          <p:cNvPr id="69" name="Oval 68"/>
          <p:cNvSpPr/>
          <p:nvPr/>
        </p:nvSpPr>
        <p:spPr>
          <a:xfrm>
            <a:off x="4414578" y="3925482"/>
            <a:ext cx="464815" cy="46481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70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5011352" y="392548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1" name="Text Placeholder 17"/>
          <p:cNvSpPr>
            <a:spLocks noGrp="1"/>
          </p:cNvSpPr>
          <p:nvPr>
            <p:ph type="body" sz="quarter" idx="32" hasCustomPrompt="1"/>
          </p:nvPr>
        </p:nvSpPr>
        <p:spPr>
          <a:xfrm>
            <a:off x="4414579" y="3923529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10</a:t>
            </a:r>
          </a:p>
        </p:txBody>
      </p:sp>
    </p:spTree>
    <p:extLst>
      <p:ext uri="{BB962C8B-B14F-4D97-AF65-F5344CB8AC3E}">
        <p14:creationId xmlns="" xmlns:p14="http://schemas.microsoft.com/office/powerpoint/2010/main" val="3643099958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438150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Goes Here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6A1E46DC-7EF6-4EA2-B285-14272867D133}" type="slidenum">
              <a:rPr lang="en-US" sz="600">
                <a:solidFill>
                  <a:schemeClr val="accent3">
                    <a:lumMod val="85000"/>
                  </a:scheme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s-ES" sz="600" dirty="0">
              <a:solidFill>
                <a:schemeClr val="accent3">
                  <a:lumMod val="85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ltGray">
          <a:xfrm>
            <a:off x="5057614" y="4741653"/>
            <a:ext cx="3467913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600" dirty="0">
                <a:solidFill>
                  <a:schemeClr val="accent3">
                    <a:lumMod val="85000"/>
                  </a:schemeClr>
                </a:solidFill>
                <a:latin typeface="+mn-lt"/>
              </a:rPr>
              <a:t>© 2016 Cisco y/o sus filiales. Todos los derechos reservados</a:t>
            </a:r>
            <a:r>
              <a:rPr lang="es-ES" sz="600" dirty="0" smtClean="0">
                <a:solidFill>
                  <a:schemeClr val="accent3">
                    <a:lumMod val="85000"/>
                  </a:schemeClr>
                </a:solidFill>
                <a:latin typeface="+mn-lt"/>
              </a:rPr>
              <a:t>. Información </a:t>
            </a:r>
            <a:r>
              <a:rPr lang="es-ES" sz="600" dirty="0">
                <a:solidFill>
                  <a:schemeClr val="accent3">
                    <a:lumMod val="85000"/>
                  </a:schemeClr>
                </a:solidFill>
                <a:latin typeface="+mn-lt"/>
              </a:rPr>
              <a:t>confidencial de Cisco.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508039" y="4715197"/>
            <a:ext cx="340257" cy="180974"/>
            <a:chOff x="310" y="249"/>
            <a:chExt cx="502" cy="267"/>
          </a:xfrm>
          <a:solidFill>
            <a:schemeClr val="accent5"/>
          </a:solidFill>
        </p:grpSpPr>
        <p:sp>
          <p:nvSpPr>
            <p:cNvPr id="7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4013" r:id="rId2"/>
    <p:sldLayoutId id="2147484014" r:id="rId3"/>
    <p:sldLayoutId id="2147483965" r:id="rId4"/>
    <p:sldLayoutId id="2147483967" r:id="rId5"/>
    <p:sldLayoutId id="2147483995" r:id="rId6"/>
    <p:sldLayoutId id="2147484007" r:id="rId7"/>
    <p:sldLayoutId id="2147484010" r:id="rId8"/>
    <p:sldLayoutId id="2147484011" r:id="rId9"/>
    <p:sldLayoutId id="2147484015" r:id="rId10"/>
    <p:sldLayoutId id="2147483998" r:id="rId11"/>
    <p:sldLayoutId id="2147484027" r:id="rId12"/>
    <p:sldLayoutId id="2147484029" r:id="rId13"/>
    <p:sldLayoutId id="2147484031" r:id="rId14"/>
  </p:sldLayoutIdLst>
  <p:transition spd="slow">
    <p:wipe/>
  </p:transition>
  <p:txStyles>
    <p:titleStyle>
      <a:lvl1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200" kern="1200" dirty="0">
          <a:solidFill>
            <a:schemeClr val="accent4"/>
          </a:solidFill>
          <a:latin typeface="+mj-lt"/>
          <a:ea typeface="ＭＳ Ｐゴシック" charset="0"/>
          <a:cs typeface="CiscoSans"/>
        </a:defRPr>
      </a:lvl1pPr>
      <a:lvl2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2pPr>
      <a:lvl3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3pPr>
      <a:lvl4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4pPr>
      <a:lvl5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5pPr>
      <a:lvl6pPr marL="4572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6pPr>
      <a:lvl7pPr marL="9144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7pPr>
      <a:lvl8pPr marL="13716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8pPr>
      <a:lvl9pPr marL="18288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169863" indent="-169863" algn="l" defTabSz="684213" rtl="0" eaLnBrk="1" fontAlgn="base" hangingPunct="1">
        <a:lnSpc>
          <a:spcPct val="95000"/>
        </a:lnSpc>
        <a:spcBef>
          <a:spcPts val="1075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1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358775" indent="-215900" algn="l" defTabSz="684213" rtl="0" eaLnBrk="1" fontAlgn="base" hangingPunct="1">
        <a:lnSpc>
          <a:spcPct val="95000"/>
        </a:lnSpc>
        <a:spcBef>
          <a:spcPts val="6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4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431800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2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503238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574675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863856" indent="-171445" algn="l" defTabSz="685777" rtl="0" eaLnBrk="1" latinLnBrk="0" hangingPunct="1">
        <a:spcBef>
          <a:spcPts val="600"/>
        </a:spcBef>
        <a:buFont typeface="Arial" pitchFamily="34" charset="0"/>
        <a:buChar char="•"/>
        <a:defRPr sz="9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935844" indent="-171422" algn="l" defTabSz="685777" rtl="0" eaLnBrk="1" latinLnBrk="0" hangingPunct="1">
        <a:spcBef>
          <a:spcPts val="600"/>
        </a:spcBef>
        <a:buFont typeface="Arial" pitchFamily="34" charset="0"/>
        <a:buChar char="•"/>
        <a:defRPr sz="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220" indent="0" algn="l" defTabSz="685777" rtl="0" eaLnBrk="1" latinLnBrk="0" hangingPunct="1">
        <a:spcBef>
          <a:spcPct val="20000"/>
        </a:spcBef>
        <a:buFont typeface="Arial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3" indent="-171445" algn="l" defTabSz="68577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6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7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1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2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>
        <p15:guide id="1" orient="horz" pos="1620" userDrawn="1">
          <p15:clr>
            <a:srgbClr val="F26B43"/>
          </p15:clr>
        </p15:guide>
        <p15:guide id="2" pos="3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tacad.com/group/communities/community-hom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smtClean="0"/>
              <a:t>Materiales del Instructor</a:t>
            </a:r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Capítulo 5: todo debe protegerse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008114" cy="902174"/>
          </a:xfrm>
        </p:spPr>
        <p:txBody>
          <a:bodyPr/>
          <a:lstStyle/>
          <a:p>
            <a:r>
              <a:rPr lang="es-ES" smtClean="0"/>
              <a:t>Introducción a Internet de las cosas v. 2.0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43650477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s-ES" sz="1800" dirty="0"/>
              <a:t>5.1 Seguridad en el mundo digitalizado</a:t>
            </a:r>
          </a:p>
          <a:p>
            <a:pPr lvl="1"/>
            <a:r>
              <a:rPr lang="es-ES" sz="1800" dirty="0"/>
              <a:t>Explique por qué la seguridad es importante en el mundo digitalizado.</a:t>
            </a:r>
          </a:p>
          <a:p>
            <a:pPr marL="685006" lvl="4" indent="-214313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000000"/>
                </a:solidFill>
              </a:rPr>
              <a:t>Explique la necesidad de seguridad en el mundo digitalizado.</a:t>
            </a:r>
          </a:p>
          <a:p>
            <a:pPr marL="685006" lvl="4" indent="-214313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000000"/>
                </a:solidFill>
              </a:rPr>
              <a:t>Explique cómo ayudar a proteger el mundo corporativo.</a:t>
            </a:r>
          </a:p>
          <a:p>
            <a:pPr marL="685006" lvl="4" indent="-214313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000000"/>
                </a:solidFill>
              </a:rPr>
              <a:t>Explique cómo proteger los datos personales y los dispositivos.</a:t>
            </a:r>
            <a:endParaRPr lang="es-ES" dirty="0">
              <a:solidFill>
                <a:srgbClr val="000000"/>
              </a:solidFill>
            </a:endParaRPr>
          </a:p>
        </p:txBody>
      </p:sp>
      <p:sp>
        <p:nvSpPr>
          <p:cNvPr id="4098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Capítulo 5: Secciones y objetivos</a:t>
            </a:r>
          </a:p>
        </p:txBody>
      </p:sp>
    </p:spTree>
    <p:extLst>
      <p:ext uri="{BB962C8B-B14F-4D97-AF65-F5344CB8AC3E}">
        <p14:creationId xmlns="" xmlns:p14="http://schemas.microsoft.com/office/powerpoint/2010/main" val="1758868671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1802391"/>
          </a:xfrm>
        </p:spPr>
        <p:txBody>
          <a:bodyPr/>
          <a:lstStyle/>
          <a:p>
            <a:r>
              <a:rPr lang="es-ES" smtClean="0"/>
              <a:t>5.1 Seguridad en el mundo digitalizado</a:t>
            </a:r>
          </a:p>
        </p:txBody>
      </p:sp>
    </p:spTree>
    <p:extLst>
      <p:ext uri="{BB962C8B-B14F-4D97-AF65-F5344CB8AC3E}">
        <p14:creationId xmlns="" xmlns:p14="http://schemas.microsoft.com/office/powerpoint/2010/main" val="673099643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87890" y="2922469"/>
            <a:ext cx="8855749" cy="1827952"/>
          </a:xfrm>
        </p:spPr>
        <p:txBody>
          <a:bodyPr/>
          <a:lstStyle/>
          <a:p>
            <a:r>
              <a:rPr lang="es-ES" sz="1400" dirty="0" smtClean="0"/>
              <a:t>La cantidad, el volumen, la variedad y la inmediatez de los datos generados han cambiado.</a:t>
            </a:r>
          </a:p>
          <a:p>
            <a:r>
              <a:rPr lang="es-ES" sz="1400" dirty="0" smtClean="0"/>
              <a:t>La información de identificación personal (PII, </a:t>
            </a:r>
            <a:r>
              <a:rPr lang="es-ES" sz="1400" dirty="0" err="1" smtClean="0"/>
              <a:t>personally</a:t>
            </a:r>
            <a:r>
              <a:rPr lang="es-ES" sz="1400" dirty="0" smtClean="0"/>
              <a:t> </a:t>
            </a:r>
            <a:r>
              <a:rPr lang="es-ES" sz="1400" dirty="0" err="1" smtClean="0"/>
              <a:t>identifiable</a:t>
            </a:r>
            <a:r>
              <a:rPr lang="es-ES" sz="1400" dirty="0" smtClean="0"/>
              <a:t> </a:t>
            </a:r>
            <a:r>
              <a:rPr lang="es-ES" sz="1400" dirty="0" err="1" smtClean="0"/>
              <a:t>information</a:t>
            </a:r>
            <a:r>
              <a:rPr lang="es-ES" sz="1400" dirty="0" smtClean="0"/>
              <a:t>) o la información confidencial (SPI, </a:t>
            </a:r>
            <a:r>
              <a:rPr lang="es-ES" sz="1400" dirty="0" err="1" smtClean="0"/>
              <a:t>sensitive</a:t>
            </a:r>
            <a:r>
              <a:rPr lang="es-ES" sz="1400" dirty="0" smtClean="0"/>
              <a:t> personal </a:t>
            </a:r>
            <a:r>
              <a:rPr lang="es-ES" sz="1400" dirty="0" err="1" smtClean="0"/>
              <a:t>information</a:t>
            </a:r>
            <a:r>
              <a:rPr lang="es-ES" sz="1400" dirty="0" smtClean="0"/>
              <a:t>) son datos sobre una persona viva que se pueden utilizar de forma individual o con otra información para identificar, contactar o localizar a una persona específica.</a:t>
            </a:r>
          </a:p>
          <a:p>
            <a:r>
              <a:rPr lang="es-ES" sz="1400" dirty="0" smtClean="0"/>
              <a:t>Los datos informativos también pueden contener información confidencial con respecto a secretos corporativos, patentes de productos nuevos o seguridad nacional.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sz="1600" dirty="0"/>
              <a:t>¿Por qué la seguridad es tan importante?</a:t>
            </a:r>
            <a:r>
              <a:t/>
            </a:r>
            <a:br/>
            <a:r>
              <a:rPr lang="es-ES" smtClean="0"/>
              <a:t>Tipos de datos</a:t>
            </a:r>
          </a:p>
        </p:txBody>
      </p:sp>
      <p:pic>
        <p:nvPicPr>
          <p:cNvPr id="3" name="Picture 2" descr="Introduction to the Internet of Things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EF7698B3-4F84-4F0E-92A4-3CB8BB2132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975" y="676822"/>
            <a:ext cx="4716050" cy="21939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42478232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sz="1600" dirty="0"/>
              <a:t>¿Por qué la seguridad es tan importante?</a:t>
            </a:r>
            <a:r>
              <a:t/>
            </a:r>
            <a:br/>
            <a:r>
              <a:rPr lang="es-ES" smtClean="0"/>
              <a:t>Práctica de laboratorio: tipos de datos</a:t>
            </a:r>
          </a:p>
        </p:txBody>
      </p:sp>
      <p:pic>
        <p:nvPicPr>
          <p:cNvPr id="6" name="Content Placeholder 5" descr="5.1.1.2 Lab - Types of Data.pdf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782A4433-148B-443A-B34A-C7867A0C31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2582617" y="798944"/>
            <a:ext cx="3216934" cy="4048630"/>
          </a:xfr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372657459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3920646" y="702527"/>
            <a:ext cx="5122993" cy="4188886"/>
          </a:xfrm>
        </p:spPr>
        <p:txBody>
          <a:bodyPr/>
          <a:lstStyle/>
          <a:p>
            <a:pPr>
              <a:lnSpc>
                <a:spcPct val="98000"/>
              </a:lnSpc>
            </a:pPr>
            <a:r>
              <a:rPr lang="es-ES" sz="1200" b="1" dirty="0"/>
              <a:t>Los buenos</a:t>
            </a:r>
          </a:p>
          <a:p>
            <a:pPr lvl="1">
              <a:lnSpc>
                <a:spcPct val="98000"/>
              </a:lnSpc>
            </a:pPr>
            <a:r>
              <a:rPr lang="es-ES" sz="1200" dirty="0" smtClean="0"/>
              <a:t>Empresas legítimas que tienen un acuerdo para usar los datos recopilados sobre usted.</a:t>
            </a:r>
          </a:p>
          <a:p>
            <a:pPr lvl="2">
              <a:lnSpc>
                <a:spcPct val="98000"/>
              </a:lnSpc>
            </a:pPr>
            <a:r>
              <a:rPr lang="es-ES" dirty="0"/>
              <a:t>Nosotros aceptamos esto en "Términos y condiciones" o "Términos de servicio y acuerdos" </a:t>
            </a:r>
          </a:p>
          <a:p>
            <a:pPr lvl="1">
              <a:lnSpc>
                <a:spcPct val="98000"/>
              </a:lnSpc>
            </a:pPr>
            <a:r>
              <a:rPr lang="es-ES" sz="1200" dirty="0" smtClean="0"/>
              <a:t>Los hackers de sombrero blanco que prueban la seguridad para ayudar a proteger los datos.</a:t>
            </a:r>
          </a:p>
          <a:p>
            <a:pPr>
              <a:lnSpc>
                <a:spcPct val="98000"/>
              </a:lnSpc>
            </a:pPr>
            <a:r>
              <a:rPr lang="es-ES" sz="1200" b="1" dirty="0"/>
              <a:t>Los malos</a:t>
            </a:r>
          </a:p>
          <a:p>
            <a:pPr lvl="1">
              <a:lnSpc>
                <a:spcPct val="98000"/>
              </a:lnSpc>
            </a:pPr>
            <a:r>
              <a:rPr lang="es-ES" sz="1200" dirty="0" smtClean="0"/>
              <a:t>Los hackers de sombrero negro, desean tener acceso a los datos recopilados por varias razones infames:</a:t>
            </a:r>
          </a:p>
          <a:p>
            <a:pPr lvl="2">
              <a:lnSpc>
                <a:spcPct val="98000"/>
              </a:lnSpc>
            </a:pPr>
            <a:r>
              <a:rPr lang="es-ES" dirty="0"/>
              <a:t>Para acceder a las ID y las contraseñas de usuario para robar </a:t>
            </a:r>
            <a:r>
              <a:rPr lang="es-ES" dirty="0" smtClean="0"/>
              <a:t>identidades </a:t>
            </a:r>
            <a:endParaRPr lang="es-ES" dirty="0"/>
          </a:p>
          <a:p>
            <a:pPr lvl="2">
              <a:lnSpc>
                <a:spcPct val="98000"/>
              </a:lnSpc>
            </a:pPr>
            <a:r>
              <a:rPr lang="es-ES" dirty="0"/>
              <a:t>Acceder a los datos para cometer un delito.</a:t>
            </a:r>
          </a:p>
          <a:p>
            <a:pPr lvl="2">
              <a:lnSpc>
                <a:spcPct val="98000"/>
              </a:lnSpc>
            </a:pPr>
            <a:r>
              <a:rPr lang="es-ES" dirty="0"/>
              <a:t>Vender la información a un tercero. </a:t>
            </a:r>
          </a:p>
          <a:p>
            <a:pPr lvl="2">
              <a:lnSpc>
                <a:spcPct val="98000"/>
              </a:lnSpc>
            </a:pPr>
            <a:r>
              <a:rPr lang="es-ES" spc="-20" dirty="0"/>
              <a:t>Modificar los datos o deshabilitar la funcionalidad en un dispositivo. </a:t>
            </a:r>
          </a:p>
          <a:p>
            <a:pPr lvl="2">
              <a:lnSpc>
                <a:spcPct val="98000"/>
              </a:lnSpc>
            </a:pPr>
            <a:r>
              <a:rPr lang="es-ES" dirty="0"/>
              <a:t>Interrumpir o dañar la imagen de una empresa legítima. </a:t>
            </a:r>
          </a:p>
          <a:p>
            <a:pPr lvl="2">
              <a:lnSpc>
                <a:spcPct val="98000"/>
              </a:lnSpc>
            </a:pPr>
            <a:r>
              <a:rPr lang="es-ES" dirty="0"/>
              <a:t>Crear inestabilidad política o para divulgar una posición política.</a:t>
            </a:r>
          </a:p>
          <a:p>
            <a:pPr lvl="3">
              <a:lnSpc>
                <a:spcPct val="98000"/>
              </a:lnSpc>
            </a:pPr>
            <a:endParaRPr lang="es-ES" sz="1050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sz="1600" dirty="0"/>
              <a:t>¿Por qué la seguridad es tan importante?</a:t>
            </a:r>
            <a:r>
              <a:t/>
            </a:r>
            <a:br/>
            <a:r>
              <a:rPr lang="es-ES" smtClean="0"/>
              <a:t>¿Quiénes desean nuestros datos? </a:t>
            </a:r>
          </a:p>
        </p:txBody>
      </p:sp>
      <p:pic>
        <p:nvPicPr>
          <p:cNvPr id="4" name="Picture 3" descr="Introduction to the Internet of Things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4CB1D459-5644-45C6-9539-D4460C85B8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97" y="966575"/>
            <a:ext cx="3663863" cy="25458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63337992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50311" y="899406"/>
            <a:ext cx="4133589" cy="3635016"/>
          </a:xfrm>
        </p:spPr>
        <p:txBody>
          <a:bodyPr/>
          <a:lstStyle/>
          <a:p>
            <a:r>
              <a:rPr lang="es-ES" dirty="0" smtClean="0"/>
              <a:t>Las credenciales de inicio de sesión y otros datos personales de más de un millón de cuentas de </a:t>
            </a:r>
            <a:r>
              <a:rPr lang="es-ES" dirty="0" err="1" smtClean="0"/>
              <a:t>Yahoo</a:t>
            </a:r>
            <a:r>
              <a:rPr lang="es-ES" dirty="0" smtClean="0"/>
              <a:t> y </a:t>
            </a:r>
            <a:r>
              <a:rPr lang="es-ES" dirty="0" err="1" smtClean="0"/>
              <a:t>Gmail</a:t>
            </a:r>
            <a:r>
              <a:rPr lang="es-ES" dirty="0" smtClean="0"/>
              <a:t> se ofrecen para venta en la Web oscura.</a:t>
            </a:r>
          </a:p>
          <a:p>
            <a:r>
              <a:rPr lang="es-ES" dirty="0" smtClean="0"/>
              <a:t>Los delincuentes cibernéticos penetraron en </a:t>
            </a:r>
            <a:r>
              <a:rPr lang="es-ES" dirty="0" err="1" smtClean="0"/>
              <a:t>Equifax</a:t>
            </a:r>
            <a:r>
              <a:rPr lang="es-ES" dirty="0" smtClean="0"/>
              <a:t> (EFX), una de las oficinas de créditos más grandes en julio de 2017 y robaron los datos personales de145 millones de personas.</a:t>
            </a:r>
          </a:p>
          <a:p>
            <a:r>
              <a:rPr lang="es-ES" dirty="0" smtClean="0"/>
              <a:t>Una infracción de </a:t>
            </a:r>
            <a:r>
              <a:rPr lang="es-ES" dirty="0" err="1" smtClean="0"/>
              <a:t>MyFitnessPal</a:t>
            </a:r>
            <a:r>
              <a:rPr lang="es-ES" dirty="0" smtClean="0"/>
              <a:t> afectó a 150 millones de usuarios. </a:t>
            </a:r>
          </a:p>
          <a:p>
            <a:r>
              <a:rPr lang="es-ES" dirty="0" smtClean="0"/>
              <a:t>Los atacantes de </a:t>
            </a:r>
            <a:r>
              <a:rPr lang="es-ES" dirty="0" err="1" smtClean="0"/>
              <a:t>ransomware</a:t>
            </a:r>
            <a:r>
              <a:rPr lang="es-ES" dirty="0" smtClean="0"/>
              <a:t> robaron las cuentas de 57 millones de conductores y pasajeros de </a:t>
            </a:r>
            <a:r>
              <a:rPr lang="es-ES" dirty="0" err="1" smtClean="0"/>
              <a:t>Uber</a:t>
            </a:r>
            <a:r>
              <a:rPr lang="es-ES" dirty="0" smtClean="0"/>
              <a:t>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sz="1600" dirty="0"/>
              <a:t>¿Por qué la seguridad es tan importante?</a:t>
            </a:r>
            <a:r>
              <a:t/>
            </a:r>
            <a:br/>
            <a:r>
              <a:rPr lang="es-ES" smtClean="0"/>
              <a:t>Datos en las manos equivocadas</a:t>
            </a:r>
          </a:p>
        </p:txBody>
      </p:sp>
      <p:pic>
        <p:nvPicPr>
          <p:cNvPr id="3" name="Picture 2" descr="Introduction to the Internet of Things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1C742712-DE68-49C0-8597-EFAD2F4A80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171166" y="1112368"/>
            <a:ext cx="4674692" cy="258280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2858862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sz="1600" dirty="0"/>
              <a:t>¿Por qué la seguridad es tan importante?</a:t>
            </a:r>
            <a:r>
              <a:t/>
            </a:r>
            <a:br/>
            <a:r>
              <a:rPr lang="es-ES" smtClean="0"/>
              <a:t>Práctica de laboratorio: huella digital de Internet</a:t>
            </a:r>
          </a:p>
        </p:txBody>
      </p:sp>
      <p:pic>
        <p:nvPicPr>
          <p:cNvPr id="6" name="Content Placeholder 5" descr="5.1.1.5 Lab - Internet Fingerprint.pdf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70C5FED4-2675-4C45-B2EC-30FF2643FF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2793010" y="926926"/>
            <a:ext cx="3031593" cy="3895596"/>
          </a:xfr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4155549463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sz="1600" dirty="0"/>
              <a:t>¿Por qué la seguridad es tan importante?</a:t>
            </a:r>
            <a:r>
              <a:t/>
            </a:r>
            <a:br/>
            <a:r>
              <a:rPr lang="es-ES" smtClean="0"/>
              <a:t>Buenas prácticas de seguridad</a:t>
            </a:r>
          </a:p>
        </p:txBody>
      </p:sp>
      <p:pic>
        <p:nvPicPr>
          <p:cNvPr id="4" name="Picture 3" descr="Introduction to the Internet of Things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28BB3035-78B0-4B2E-A921-4A8DCBD06B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374" y="1002709"/>
            <a:ext cx="7363278" cy="35414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43660769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50311" y="899406"/>
            <a:ext cx="4044470" cy="3635016"/>
          </a:xfrm>
        </p:spPr>
        <p:txBody>
          <a:bodyPr/>
          <a:lstStyle/>
          <a:p>
            <a:r>
              <a:rPr lang="es-ES" sz="1600" b="1" dirty="0"/>
              <a:t>Seguridad fuera del perímetro</a:t>
            </a:r>
            <a:r>
              <a:rPr lang="es-ES" sz="1600" dirty="0"/>
              <a:t>: agentes de seguridad, cercas, puertas, videovigilancia continua y alarmas de violación a la seguridad en las instalaciones.</a:t>
            </a:r>
          </a:p>
          <a:p>
            <a:r>
              <a:rPr lang="es-ES" sz="1600" b="1" dirty="0"/>
              <a:t>Seguridad del perímetro para interiores</a:t>
            </a:r>
            <a:r>
              <a:rPr lang="es-ES" sz="1600" dirty="0"/>
              <a:t>: videovigilancia continua, detectores de movimiento electrónicos, trampas de seguridad, y sensores de acceso de biometría y de salida</a:t>
            </a:r>
            <a:r>
              <a:rPr lang="es-ES" dirty="0" smtClean="0"/>
              <a:t>.</a:t>
            </a:r>
          </a:p>
          <a:p>
            <a:endParaRPr lang="es-ES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Protección del mundo </a:t>
            </a:r>
            <a:r>
              <a:rPr lang="es-ES" sz="1600" dirty="0" smtClean="0"/>
              <a:t>corporativo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Seguridad física</a:t>
            </a:r>
          </a:p>
        </p:txBody>
      </p:sp>
      <p:pic>
        <p:nvPicPr>
          <p:cNvPr id="3" name="Picture 2" descr="Introduction to the Internet of Things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4A19DAEC-BA02-4D8C-85A4-80D6FE7371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4781" y="1017221"/>
            <a:ext cx="4899117" cy="23058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34261040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5317300" y="829126"/>
            <a:ext cx="3614827" cy="3633681"/>
          </a:xfrm>
        </p:spPr>
        <p:txBody>
          <a:bodyPr/>
          <a:lstStyle/>
          <a:p>
            <a:r>
              <a:rPr lang="es-ES" sz="1400" b="1" dirty="0"/>
              <a:t>Creciente cantidad de dispositivos</a:t>
            </a:r>
            <a:r>
              <a:rPr lang="es-ES" sz="1400" dirty="0"/>
              <a:t>: la cantidad de sensores interconectados y dispositivos inteligentes crece exponencialmente, lo cual aumenta la oportunidad para que se produzcan ataques</a:t>
            </a:r>
            <a:r>
              <a:rPr lang="es-ES" sz="1400" dirty="0" smtClean="0"/>
              <a:t>.</a:t>
            </a:r>
          </a:p>
          <a:p>
            <a:r>
              <a:rPr lang="es-ES" sz="1400" b="1" dirty="0"/>
              <a:t>Ubicación no tradicional de dispositivos</a:t>
            </a:r>
            <a:r>
              <a:rPr lang="es-ES" sz="1400" dirty="0"/>
              <a:t>: algunos dispositivos conectados de IoT pueden interactuar con el mundo físico</a:t>
            </a:r>
            <a:r>
              <a:rPr lang="es-ES" sz="1400" dirty="0" smtClean="0"/>
              <a:t>.</a:t>
            </a:r>
          </a:p>
          <a:p>
            <a:r>
              <a:rPr lang="es-ES" sz="1400" b="1" dirty="0"/>
              <a:t>Falta de posibilidad de actualización</a:t>
            </a:r>
            <a:r>
              <a:rPr lang="es-ES" sz="1400" dirty="0"/>
              <a:t>: los dispositivos de IoT con sensor habilitado pueden estar ubicados en lugares remotos o inaccesibles en los que la intervención o configuración humana es prácticamente imposible</a:t>
            </a:r>
            <a:r>
              <a:rPr lang="es-ES" sz="1400" dirty="0" smtClean="0"/>
              <a:t>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Protección del mundo </a:t>
            </a:r>
            <a:r>
              <a:rPr lang="es-ES" sz="1600" dirty="0" smtClean="0"/>
              <a:t>corporativo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Desafíos de seguridad de los dispositivos de </a:t>
            </a:r>
            <a:r>
              <a:rPr lang="es-ES" dirty="0" err="1" smtClean="0"/>
              <a:t>IoT</a:t>
            </a:r>
            <a:endParaRPr lang="es-ES" dirty="0" smtClean="0"/>
          </a:p>
        </p:txBody>
      </p:sp>
      <p:pic>
        <p:nvPicPr>
          <p:cNvPr id="4" name="Picture 3" descr="Introduction to the Internet of Things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6F8664F3-6080-4F1B-97F1-52A5C50C24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026" y="988423"/>
            <a:ext cx="5197176" cy="172429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89134385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This PowerPoint deck is divided in two parts:</a:t>
            </a:r>
          </a:p>
          <a:p>
            <a:r>
              <a:rPr lang="en-US" dirty="0"/>
              <a:t>Instructor Planning Guide</a:t>
            </a:r>
            <a:endParaRPr lang="en-CA" dirty="0"/>
          </a:p>
          <a:p>
            <a:pPr lvl="1"/>
            <a:r>
              <a:rPr lang="en-CA" dirty="0"/>
              <a:t>Information to help you become familiar with the chapter</a:t>
            </a:r>
          </a:p>
          <a:p>
            <a:pPr lvl="1"/>
            <a:r>
              <a:rPr lang="en-CA" dirty="0"/>
              <a:t>Teaching aids</a:t>
            </a:r>
          </a:p>
          <a:p>
            <a:r>
              <a:rPr lang="en-CA" dirty="0"/>
              <a:t>Instructor Class Presentation</a:t>
            </a:r>
          </a:p>
          <a:p>
            <a:pPr lvl="1"/>
            <a:r>
              <a:rPr lang="en-CA" dirty="0"/>
              <a:t>Optional slides that you can use in the classroom</a:t>
            </a:r>
          </a:p>
          <a:p>
            <a:pPr lvl="1"/>
            <a:r>
              <a:rPr lang="en-CA" dirty="0"/>
              <a:t>Begins on slide # 9</a:t>
            </a:r>
          </a:p>
          <a:p>
            <a:endParaRPr lang="en-CA" dirty="0"/>
          </a:p>
          <a:p>
            <a:r>
              <a:rPr lang="en-CA" b="1" dirty="0"/>
              <a:t>Note</a:t>
            </a:r>
            <a:r>
              <a:rPr lang="en-CA" dirty="0"/>
              <a:t>: Remove the Planning Guide from this presentation before sharing with anyone.</a:t>
            </a:r>
          </a:p>
        </p:txBody>
      </p:sp>
      <p:sp>
        <p:nvSpPr>
          <p:cNvPr id="4098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Instructor Materials – Chapter 5 Planning Guide</a:t>
            </a:r>
          </a:p>
        </p:txBody>
      </p:sp>
    </p:spTree>
    <p:extLst>
      <p:ext uri="{BB962C8B-B14F-4D97-AF65-F5344CB8AC3E}">
        <p14:creationId xmlns="" xmlns:p14="http://schemas.microsoft.com/office/powerpoint/2010/main" val="3599581950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Protección del mundo </a:t>
            </a:r>
            <a:r>
              <a:rPr lang="es-ES" sz="1600" dirty="0" smtClean="0"/>
              <a:t>corporativo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Uso de </a:t>
            </a:r>
            <a:r>
              <a:rPr lang="es-ES" dirty="0" err="1" smtClean="0"/>
              <a:t>Wi</a:t>
            </a:r>
            <a:r>
              <a:rPr lang="es-ES" dirty="0" smtClean="0"/>
              <a:t>-Fi seguro</a:t>
            </a:r>
          </a:p>
        </p:txBody>
      </p:sp>
      <p:pic>
        <p:nvPicPr>
          <p:cNvPr id="6" name="Content Placeholder 5" descr="Introduction to the Internet of Things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97138D03-B92D-4173-841D-2E6B2857AC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7513" y="1040783"/>
            <a:ext cx="7878567" cy="2628221"/>
          </a:xfrm>
        </p:spPr>
      </p:pic>
    </p:spTree>
    <p:extLst>
      <p:ext uri="{BB962C8B-B14F-4D97-AF65-F5344CB8AC3E}">
        <p14:creationId xmlns="" xmlns:p14="http://schemas.microsoft.com/office/powerpoint/2010/main" val="3765366518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troduction to the Internet of Things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35CF72E3-F5C3-484D-BA9E-4A9A673E73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0376" y="1587362"/>
            <a:ext cx="5609206" cy="2862336"/>
          </a:xfrm>
          <a:prstGeom prst="rect">
            <a:avLst/>
          </a:prstGeom>
        </p:spPr>
      </p:pic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18998" y="928736"/>
            <a:ext cx="9025002" cy="1196235"/>
          </a:xfrm>
        </p:spPr>
        <p:txBody>
          <a:bodyPr/>
          <a:lstStyle/>
          <a:p>
            <a:r>
              <a:rPr lang="es-ES" b="1" dirty="0"/>
              <a:t>Mantenga el firewall activo </a:t>
            </a:r>
          </a:p>
          <a:p>
            <a:r>
              <a:rPr lang="es-ES" b="1" dirty="0"/>
              <a:t>Administre su sistema operativo o navegador web</a:t>
            </a:r>
          </a:p>
          <a:p>
            <a:r>
              <a:rPr lang="es-ES" b="1" dirty="0"/>
              <a:t>Proteja todos sus dispositivos</a:t>
            </a:r>
          </a:p>
          <a:p>
            <a:r>
              <a:rPr lang="es-ES" b="1" dirty="0"/>
              <a:t>Utilice Antivirus y Antispyware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41393"/>
            <a:ext cx="9144000" cy="757551"/>
          </a:xfrm>
        </p:spPr>
        <p:txBody>
          <a:bodyPr/>
          <a:lstStyle/>
          <a:p>
            <a:r>
              <a:rPr lang="es-ES" sz="1600" dirty="0"/>
              <a:t>Protección del mundo </a:t>
            </a:r>
            <a:r>
              <a:rPr lang="es-ES" sz="1600" dirty="0" smtClean="0"/>
              <a:t>corporativo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Protección de dispositivos</a:t>
            </a:r>
          </a:p>
        </p:txBody>
      </p:sp>
    </p:spTree>
    <p:extLst>
      <p:ext uri="{BB962C8B-B14F-4D97-AF65-F5344CB8AC3E}">
        <p14:creationId xmlns="" xmlns:p14="http://schemas.microsoft.com/office/powerpoint/2010/main" val="3407712943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Protección del mundo </a:t>
            </a:r>
            <a:r>
              <a:rPr lang="es-ES" sz="1600" dirty="0" smtClean="0"/>
              <a:t>corporativo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err="1" smtClean="0"/>
              <a:t>Packet</a:t>
            </a:r>
            <a:r>
              <a:rPr lang="es-ES" dirty="0" smtClean="0"/>
              <a:t> </a:t>
            </a:r>
            <a:r>
              <a:rPr lang="es-ES" dirty="0" err="1" smtClean="0"/>
              <a:t>Tracer</a:t>
            </a:r>
            <a:r>
              <a:rPr lang="es-ES" dirty="0" smtClean="0"/>
              <a:t>: proteja un </a:t>
            </a:r>
            <a:r>
              <a:rPr lang="es-ES" dirty="0" err="1" smtClean="0"/>
              <a:t>router</a:t>
            </a:r>
            <a:r>
              <a:rPr lang="es-ES" dirty="0" smtClean="0"/>
              <a:t> inalámbrico</a:t>
            </a:r>
          </a:p>
        </p:txBody>
      </p:sp>
      <p:pic>
        <p:nvPicPr>
          <p:cNvPr id="6" name="Content Placeholder 5" descr="5.1.2.6 Packet Tracer - Configure Wireless Security.pdf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15966D0C-48AB-428F-9CF2-F6D6BAD7DB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2655272" y="870559"/>
            <a:ext cx="3119227" cy="3977015"/>
          </a:xfr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56962011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246323" y="798944"/>
            <a:ext cx="4371584" cy="3261342"/>
          </a:xfrm>
        </p:spPr>
        <p:txBody>
          <a:bodyPr/>
          <a:lstStyle/>
          <a:p>
            <a:r>
              <a:rPr lang="es-ES" sz="1600" dirty="0"/>
              <a:t>Los sensores inteligentes en nuestros hogares aumentan la posibilidad de que surjan problemas de seguridad.</a:t>
            </a:r>
          </a:p>
          <a:p>
            <a:r>
              <a:rPr lang="es-ES" sz="1600" dirty="0"/>
              <a:t>Los sensores pueden proporcionar una manera para que los hackers accedan a nuestra red doméstica y obtengan acceso a cualquier PC y los datos que estén conectados a ella.</a:t>
            </a:r>
          </a:p>
          <a:p>
            <a:r>
              <a:rPr lang="es-ES" sz="1600" dirty="0"/>
              <a:t>Antes de adquirir sistemas de seguridad en el hogar, es muy importante investigar al desarrollador, y los protocolos de cifrado y seguridad instalados para sus productos.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41393"/>
            <a:ext cx="9144000" cy="757551"/>
          </a:xfrm>
        </p:spPr>
        <p:txBody>
          <a:bodyPr/>
          <a:lstStyle/>
          <a:p>
            <a:r>
              <a:rPr lang="es-ES" sz="1600" dirty="0"/>
              <a:t>Protección de datos personales y </a:t>
            </a:r>
            <a:r>
              <a:rPr lang="es-ES" sz="1600" dirty="0" smtClean="0"/>
              <a:t>dispositivos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Hogares inteligentes</a:t>
            </a:r>
          </a:p>
        </p:txBody>
      </p:sp>
      <p:pic>
        <p:nvPicPr>
          <p:cNvPr id="4" name="Picture 3" descr="Introduction to the Internet of Things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79CBDDDC-D7F0-4E64-870D-CABA399669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250521" y="798944"/>
            <a:ext cx="3858016" cy="38354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34703426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-1" y="815010"/>
            <a:ext cx="4496843" cy="3312315"/>
          </a:xfrm>
        </p:spPr>
        <p:txBody>
          <a:bodyPr/>
          <a:lstStyle/>
          <a:p>
            <a:r>
              <a:rPr lang="es-ES" sz="1400" dirty="0"/>
              <a:t>Reglas de seguridad que se deben seguir al usar una zona de cobertura Wi-Fi pública o no segura:</a:t>
            </a:r>
          </a:p>
          <a:p>
            <a:pPr lvl="1"/>
            <a:r>
              <a:rPr lang="es-ES" dirty="0"/>
              <a:t>No acceda ni envíe información personal confidencial</a:t>
            </a:r>
          </a:p>
          <a:p>
            <a:pPr lvl="1"/>
            <a:r>
              <a:rPr lang="es-ES" dirty="0"/>
              <a:t>Verifique que la computadora esté configurada para compartir archivos y datos multimedia, y que requiere la autenticación de usuario con cifrado. </a:t>
            </a:r>
          </a:p>
          <a:p>
            <a:pPr lvl="1"/>
            <a:r>
              <a:rPr lang="es-ES" dirty="0"/>
              <a:t>Utilice túneles y servicios cifrados de </a:t>
            </a:r>
            <a:r>
              <a:rPr lang="en-US" dirty="0"/>
              <a:t>⁪</a:t>
            </a:r>
            <a:r>
              <a:rPr lang="es-ES" dirty="0"/>
              <a:t>red privada virtual (VPN, virtual private network). </a:t>
            </a:r>
          </a:p>
          <a:p>
            <a:r>
              <a:rPr lang="es-ES" sz="1400" dirty="0"/>
              <a:t>Bluetooth puede ser atacado por hackers a fin de espiar algunos dispositivos, establecer controles del acceso remoto, distribuir malware y consumir baterías.</a:t>
            </a:r>
          </a:p>
          <a:p>
            <a:pPr lvl="1"/>
            <a:r>
              <a:rPr lang="es-ES" dirty="0"/>
              <a:t>Apague el cuando no lo utilice.</a:t>
            </a:r>
          </a:p>
          <a:p>
            <a:pPr lvl="1"/>
            <a:endParaRPr lang="es-ES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41393"/>
            <a:ext cx="9144000" cy="757551"/>
          </a:xfrm>
        </p:spPr>
        <p:txBody>
          <a:bodyPr/>
          <a:lstStyle/>
          <a:p>
            <a:r>
              <a:rPr lang="es-ES" sz="1600" dirty="0"/>
              <a:t>Protección de datos personales y </a:t>
            </a:r>
            <a:r>
              <a:rPr lang="es-ES" sz="1600" dirty="0" smtClean="0"/>
              <a:t>dispositivos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Puntos de acceso públicos</a:t>
            </a:r>
          </a:p>
        </p:txBody>
      </p:sp>
      <p:pic>
        <p:nvPicPr>
          <p:cNvPr id="3" name="Picture 2" descr="Introduction to the Internet of Things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F4EA0615-B319-499E-8043-C119D9C0FF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496842" y="914399"/>
            <a:ext cx="4342509" cy="29749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41405753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41393"/>
            <a:ext cx="9144000" cy="757551"/>
          </a:xfrm>
        </p:spPr>
        <p:txBody>
          <a:bodyPr/>
          <a:lstStyle/>
          <a:p>
            <a:r>
              <a:rPr lang="es-ES" sz="1600" dirty="0"/>
              <a:t>Protección de datos personales y </a:t>
            </a:r>
            <a:r>
              <a:rPr lang="es-ES" sz="1600" dirty="0" smtClean="0"/>
              <a:t>dispositivos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Configuración de una VPN en </a:t>
            </a:r>
            <a:r>
              <a:rPr lang="es-ES" dirty="0" err="1" smtClean="0"/>
              <a:t>smartphones</a:t>
            </a:r>
            <a:endParaRPr lang="es-ES" dirty="0" smtClean="0"/>
          </a:p>
        </p:txBody>
      </p:sp>
      <p:pic>
        <p:nvPicPr>
          <p:cNvPr id="4" name="Picture 3" descr="Introduction to the Internet of Things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C832C078-C638-449D-9E17-665ADED6B3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38410" y="1027134"/>
            <a:ext cx="3920647" cy="1985647"/>
          </a:xfrm>
          <a:prstGeom prst="rect">
            <a:avLst/>
          </a:prstGeom>
        </p:spPr>
      </p:pic>
      <p:pic>
        <p:nvPicPr>
          <p:cNvPr id="6" name="Picture 5" descr="Introduction to the Internet of Things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8A0A0F69-52A3-4BF3-BB9E-47A888C4F66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572000" y="2571750"/>
            <a:ext cx="3920647" cy="19164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41845875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189571"/>
            <a:ext cx="9144000" cy="609373"/>
          </a:xfrm>
        </p:spPr>
        <p:txBody>
          <a:bodyPr/>
          <a:lstStyle/>
          <a:p>
            <a:r>
              <a:rPr lang="es-ES" sz="1600" dirty="0"/>
              <a:t>Protección de datos personales y </a:t>
            </a:r>
            <a:r>
              <a:rPr lang="es-ES" sz="1600" dirty="0" smtClean="0"/>
              <a:t>dispositivos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Practica de laboratorio: descubra su propio comportamiento riesgoso en línea</a:t>
            </a:r>
          </a:p>
        </p:txBody>
      </p:sp>
      <p:pic>
        <p:nvPicPr>
          <p:cNvPr id="5" name="Picture 4" descr="5.1.3.6 Lab - Discover Your Own Risky Online Behavior.pdf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9DD71E18-4E42-4CC3-92DB-4D8F9D800B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2763423" y="798945"/>
            <a:ext cx="3205229" cy="4054892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421219022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1802391"/>
          </a:xfrm>
        </p:spPr>
        <p:txBody>
          <a:bodyPr/>
          <a:lstStyle/>
          <a:p>
            <a:r>
              <a:rPr lang="es-ES" smtClean="0"/>
              <a:t>5.2 Resumen del capítulo</a:t>
            </a:r>
          </a:p>
        </p:txBody>
      </p:sp>
    </p:spTree>
    <p:extLst>
      <p:ext uri="{BB962C8B-B14F-4D97-AF65-F5344CB8AC3E}">
        <p14:creationId xmlns="" xmlns:p14="http://schemas.microsoft.com/office/powerpoint/2010/main" val="3886944279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sz="1600" dirty="0"/>
              <a:t>Resumen del capítulo</a:t>
            </a:r>
            <a:r>
              <a:t/>
            </a:r>
            <a:br/>
            <a:r>
              <a:rPr lang="es-ES" smtClean="0"/>
              <a:t>Resumen</a:t>
            </a:r>
            <a:endParaRPr lang="es-ES" altLang="en-US" sz="1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213" y="744280"/>
            <a:ext cx="8895574" cy="4155319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es-ES" dirty="0" smtClean="0"/>
              <a:t>La cantidad, el volumen, la variedad y la inmediatez de los datos generados han cambiado.</a:t>
            </a:r>
          </a:p>
          <a:p>
            <a:pPr>
              <a:lnSpc>
                <a:spcPct val="95000"/>
              </a:lnSpc>
            </a:pPr>
            <a:r>
              <a:rPr lang="es-ES" dirty="0" smtClean="0"/>
              <a:t>La información de identificación personal (PII, </a:t>
            </a:r>
            <a:r>
              <a:rPr lang="es-ES" dirty="0" err="1" smtClean="0"/>
              <a:t>personally</a:t>
            </a:r>
            <a:r>
              <a:rPr lang="es-ES" dirty="0" smtClean="0"/>
              <a:t> </a:t>
            </a:r>
            <a:r>
              <a:rPr lang="es-ES" dirty="0" err="1" smtClean="0"/>
              <a:t>identifiable</a:t>
            </a:r>
            <a:r>
              <a:rPr lang="es-ES" dirty="0" smtClean="0"/>
              <a:t> </a:t>
            </a:r>
            <a:r>
              <a:rPr lang="es-ES" dirty="0" err="1" smtClean="0"/>
              <a:t>information</a:t>
            </a:r>
            <a:r>
              <a:rPr lang="es-ES" dirty="0" smtClean="0"/>
              <a:t>) o la información confidencial (SPI, </a:t>
            </a:r>
            <a:r>
              <a:rPr lang="es-ES" dirty="0" err="1" smtClean="0"/>
              <a:t>sensitive</a:t>
            </a:r>
            <a:r>
              <a:rPr lang="es-ES" dirty="0" smtClean="0"/>
              <a:t> personal </a:t>
            </a:r>
            <a:r>
              <a:rPr lang="es-ES" dirty="0" err="1" smtClean="0"/>
              <a:t>information</a:t>
            </a:r>
            <a:r>
              <a:rPr lang="es-ES" dirty="0" smtClean="0"/>
              <a:t>) son datos sobre una persona viva que se pueden utilizar de forma individual o con otra información para identificar, contactar o localizar a una persona específica.</a:t>
            </a:r>
          </a:p>
          <a:p>
            <a:pPr>
              <a:lnSpc>
                <a:spcPct val="95000"/>
              </a:lnSpc>
            </a:pPr>
            <a:r>
              <a:rPr lang="es-ES" dirty="0" smtClean="0"/>
              <a:t>Los datos informativos también pueden contener información confidencial con respecto a secretos corporativos, patentes de productos nuevos o seguridad nacional.</a:t>
            </a:r>
          </a:p>
          <a:p>
            <a:pPr>
              <a:lnSpc>
                <a:spcPct val="95000"/>
              </a:lnSpc>
            </a:pPr>
            <a:r>
              <a:rPr lang="es-ES" dirty="0" smtClean="0"/>
              <a:t>Los hackers de sombrero blanco prueban la seguridad para ayudar a proteger los datos.</a:t>
            </a:r>
          </a:p>
          <a:p>
            <a:pPr>
              <a:lnSpc>
                <a:spcPct val="95000"/>
              </a:lnSpc>
            </a:pPr>
            <a:r>
              <a:rPr lang="es-ES" dirty="0" smtClean="0"/>
              <a:t>Los hackers de sombrero negro desean tener acceso a los datos recopilados por varias razones infames.</a:t>
            </a:r>
          </a:p>
          <a:p>
            <a:pPr>
              <a:lnSpc>
                <a:spcPct val="95000"/>
              </a:lnSpc>
            </a:pPr>
            <a:r>
              <a:rPr lang="es-ES" sz="1300" b="1" dirty="0"/>
              <a:t>Seguridad fuera del perímetro</a:t>
            </a:r>
            <a:r>
              <a:rPr lang="es-ES" sz="1300" dirty="0"/>
              <a:t>: agentes de seguridad, cercas, puertas, videovigilancia continua y alarmas de violación a la seguridad en las instalaciones.</a:t>
            </a:r>
          </a:p>
          <a:p>
            <a:pPr>
              <a:lnSpc>
                <a:spcPct val="95000"/>
              </a:lnSpc>
            </a:pPr>
            <a:r>
              <a:rPr lang="es-ES" sz="1300" b="1" dirty="0"/>
              <a:t>Seguridad del perímetro para interiores</a:t>
            </a:r>
            <a:r>
              <a:rPr lang="es-ES" sz="1300" dirty="0"/>
              <a:t>: videovigilancia continua, detectores de movimiento electrónicos, trampas de seguridad, y sensores de acceso de biometría y de salida</a:t>
            </a:r>
            <a:r>
              <a:rPr lang="es-ES" sz="1300" dirty="0" smtClean="0"/>
              <a:t>.</a:t>
            </a:r>
          </a:p>
          <a:p>
            <a:pPr>
              <a:lnSpc>
                <a:spcPct val="95000"/>
              </a:lnSpc>
            </a:pPr>
            <a:endParaRPr lang="es-ES" sz="1400" dirty="0"/>
          </a:p>
          <a:p>
            <a:pPr>
              <a:lnSpc>
                <a:spcPct val="95000"/>
              </a:lnSpc>
            </a:pPr>
            <a:endParaRPr lang="es-ES" sz="1400" dirty="0"/>
          </a:p>
          <a:p>
            <a:pPr>
              <a:lnSpc>
                <a:spcPct val="95000"/>
              </a:lnSpc>
            </a:pPr>
            <a:endParaRPr lang="es-ES" sz="1400" dirty="0"/>
          </a:p>
          <a:p>
            <a:pPr lvl="1">
              <a:lnSpc>
                <a:spcPct val="95000"/>
              </a:lnSpc>
            </a:pP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244122906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sz="1600" dirty="0"/>
              <a:t>Resumen del capítulo</a:t>
            </a:r>
            <a:r>
              <a:t/>
            </a:r>
            <a:br/>
            <a:r>
              <a:rPr lang="es-ES" smtClean="0"/>
              <a:t>Resumen (continuación)</a:t>
            </a:r>
            <a:endParaRPr lang="es-ES" altLang="en-US" sz="1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213" y="744280"/>
            <a:ext cx="8895574" cy="4155319"/>
          </a:xfrm>
        </p:spPr>
        <p:txBody>
          <a:bodyPr/>
          <a:lstStyle/>
          <a:p>
            <a:r>
              <a:rPr lang="es-ES" sz="1400" dirty="0" smtClean="0"/>
              <a:t>Desafíos de seguridad de los dispositivos de IoT: </a:t>
            </a:r>
          </a:p>
          <a:p>
            <a:pPr lvl="1"/>
            <a:r>
              <a:rPr lang="es-ES" sz="1300" b="1" dirty="0" smtClean="0"/>
              <a:t>Creciente cantidad de dispositivos</a:t>
            </a:r>
            <a:r>
              <a:rPr lang="es-ES" sz="1300" dirty="0"/>
              <a:t>: la cantidad de sensores interconectados y dispositivos inteligentes crece exponencialmente, lo cual aumenta la oportunidad para que se produzcan ataques</a:t>
            </a:r>
            <a:r>
              <a:rPr lang="es-ES" dirty="0" smtClean="0"/>
              <a:t>.</a:t>
            </a:r>
          </a:p>
          <a:p>
            <a:pPr lvl="1"/>
            <a:r>
              <a:rPr lang="es-ES" sz="1300" b="1" dirty="0"/>
              <a:t>Ubicación no tradicional de dispositivos</a:t>
            </a:r>
            <a:r>
              <a:rPr lang="es-ES" sz="1300" dirty="0"/>
              <a:t>: algunos dispositivos conectados de IoT pueden interactuar con el mundo físico</a:t>
            </a:r>
            <a:r>
              <a:rPr lang="es-ES" dirty="0" smtClean="0"/>
              <a:t>.</a:t>
            </a:r>
          </a:p>
          <a:p>
            <a:pPr lvl="1"/>
            <a:r>
              <a:rPr lang="es-ES" sz="1300" b="1" dirty="0"/>
              <a:t>Falta de posibilidad de actualización</a:t>
            </a:r>
            <a:r>
              <a:rPr lang="es-ES" sz="1300" dirty="0"/>
              <a:t>: los dispositivos de IoT con sensor habilitado pueden estar ubicados en lugares remotos o inaccesibles en los que la intervención o configuración humana es prácticamente imposible</a:t>
            </a:r>
            <a:r>
              <a:rPr lang="es-ES" dirty="0" smtClean="0"/>
              <a:t>.</a:t>
            </a:r>
          </a:p>
          <a:p>
            <a:r>
              <a:rPr lang="es-ES" sz="1400" dirty="0" smtClean="0"/>
              <a:t>Conozca los pasos para proteger la red inalámbrica de su empresa.</a:t>
            </a:r>
          </a:p>
          <a:p>
            <a:r>
              <a:rPr lang="es-ES" sz="1400" dirty="0" smtClean="0"/>
              <a:t>Pasos para la protección de sus propios dispositivos:</a:t>
            </a:r>
          </a:p>
          <a:p>
            <a:pPr lvl="1"/>
            <a:r>
              <a:rPr lang="es-ES" sz="1300" dirty="0" smtClean="0"/>
              <a:t>Mantenga el firewall activo </a:t>
            </a:r>
          </a:p>
          <a:p>
            <a:pPr lvl="1"/>
            <a:r>
              <a:rPr lang="es-ES" sz="1300" dirty="0"/>
              <a:t>Administre su sistema operativo o navegador web</a:t>
            </a:r>
          </a:p>
          <a:p>
            <a:pPr lvl="1"/>
            <a:r>
              <a:rPr lang="es-ES" sz="1300" dirty="0"/>
              <a:t>Proteja todos sus dispositivos</a:t>
            </a:r>
          </a:p>
          <a:p>
            <a:pPr lvl="1"/>
            <a:r>
              <a:rPr lang="es-ES" sz="1300" dirty="0"/>
              <a:t>Utilice Antivirus y Antispyware</a:t>
            </a:r>
          </a:p>
          <a:p>
            <a:endParaRPr lang="es-ES" sz="1400" dirty="0" smtClean="0"/>
          </a:p>
          <a:p>
            <a:endParaRPr lang="es-ES" sz="1400" dirty="0"/>
          </a:p>
          <a:p>
            <a:endParaRPr lang="es-ES" sz="1400" dirty="0"/>
          </a:p>
          <a:p>
            <a:endParaRPr lang="es-ES" dirty="0"/>
          </a:p>
          <a:p>
            <a:endParaRPr lang="es-ES" dirty="0"/>
          </a:p>
          <a:p>
            <a:endParaRPr lang="es-ES" sz="1500" dirty="0"/>
          </a:p>
          <a:p>
            <a:pPr lvl="1"/>
            <a:endParaRPr lang="es-ES" sz="1500" dirty="0"/>
          </a:p>
        </p:txBody>
      </p:sp>
    </p:spTree>
    <p:extLst>
      <p:ext uri="{BB962C8B-B14F-4D97-AF65-F5344CB8AC3E}">
        <p14:creationId xmlns="" xmlns:p14="http://schemas.microsoft.com/office/powerpoint/2010/main" val="3084670187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1802391"/>
          </a:xfrm>
        </p:spPr>
        <p:txBody>
          <a:bodyPr/>
          <a:lstStyle/>
          <a:p>
            <a:r>
              <a:rPr lang="es-ES" smtClean="0"/>
              <a:t>Capítulo 5: todo debe protegerse</a:t>
            </a:r>
          </a:p>
        </p:txBody>
      </p:sp>
      <p:sp>
        <p:nvSpPr>
          <p:cNvPr id="3" name="Rectangle 2"/>
          <p:cNvSpPr/>
          <p:nvPr/>
        </p:nvSpPr>
        <p:spPr>
          <a:xfrm>
            <a:off x="628650" y="34360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b="1" dirty="0"/>
              <a:t>Introducción a Internet de las cosas v. 2.0: guía de planificación</a:t>
            </a:r>
          </a:p>
        </p:txBody>
      </p:sp>
    </p:spTree>
    <p:extLst>
      <p:ext uri="{BB962C8B-B14F-4D97-AF65-F5344CB8AC3E}">
        <p14:creationId xmlns="" xmlns:p14="http://schemas.microsoft.com/office/powerpoint/2010/main" val="914249568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sz="1600" dirty="0"/>
              <a:t>Resumen del capítulo</a:t>
            </a:r>
            <a:r>
              <a:t/>
            </a:r>
            <a:br/>
            <a:r>
              <a:rPr lang="es-ES" smtClean="0"/>
              <a:t>Resumen (continuación)</a:t>
            </a:r>
            <a:endParaRPr lang="es-ES" altLang="en-US" sz="1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213" y="744280"/>
            <a:ext cx="8895574" cy="4155319"/>
          </a:xfrm>
        </p:spPr>
        <p:txBody>
          <a:bodyPr/>
          <a:lstStyle/>
          <a:p>
            <a:r>
              <a:rPr lang="es-ES" sz="1400" dirty="0"/>
              <a:t>Los sensores inteligentes en nuestros hogares aumentan la posibilidad de que surjan problemas de seguridad.</a:t>
            </a:r>
          </a:p>
          <a:p>
            <a:r>
              <a:rPr lang="es-ES" sz="1600" dirty="0" smtClean="0"/>
              <a:t>Reglas </a:t>
            </a:r>
            <a:r>
              <a:rPr lang="es-ES" sz="1600" dirty="0"/>
              <a:t>de seguridad que se deben seguir al usar una zona de cobertura Wi-Fi pública o no segura:</a:t>
            </a:r>
          </a:p>
          <a:p>
            <a:pPr lvl="1"/>
            <a:r>
              <a:rPr lang="es-ES" sz="1500" dirty="0"/>
              <a:t>No acceda ni envíe información personal confidencial</a:t>
            </a:r>
          </a:p>
          <a:p>
            <a:pPr lvl="1"/>
            <a:r>
              <a:rPr lang="es-ES" sz="1500" dirty="0"/>
              <a:t>Verifique que la computadora esté configurada para compartir archivos y datos multimedia, y que requiere la autenticación de usuario con cifrado. </a:t>
            </a:r>
          </a:p>
          <a:p>
            <a:pPr lvl="1"/>
            <a:r>
              <a:rPr lang="es-ES" sz="1500" dirty="0"/>
              <a:t>Utilice túneles y servicios cifrados de </a:t>
            </a:r>
            <a:r>
              <a:rPr lang="en-US" sz="1500" dirty="0"/>
              <a:t>⁪</a:t>
            </a:r>
            <a:r>
              <a:rPr lang="es-ES" sz="1500" dirty="0"/>
              <a:t>red privada virtual (VPN, virtual private network).</a:t>
            </a:r>
          </a:p>
          <a:p>
            <a:pPr lvl="1"/>
            <a:endParaRPr lang="es-ES" sz="1500" dirty="0"/>
          </a:p>
          <a:p>
            <a:pPr lvl="1"/>
            <a:r>
              <a:rPr lang="es-ES" sz="1500" dirty="0" smtClean="0"/>
              <a:t>Establezca una VPN en su smartphone.</a:t>
            </a:r>
            <a:endParaRPr lang="es-ES" sz="1400" dirty="0" smtClean="0"/>
          </a:p>
          <a:p>
            <a:endParaRPr lang="es-ES" sz="1400" dirty="0" smtClean="0"/>
          </a:p>
          <a:p>
            <a:endParaRPr lang="es-ES" sz="1400" dirty="0"/>
          </a:p>
          <a:p>
            <a:endParaRPr lang="es-ES" sz="1400" dirty="0"/>
          </a:p>
          <a:p>
            <a:endParaRPr lang="es-ES" dirty="0"/>
          </a:p>
          <a:p>
            <a:endParaRPr lang="es-ES" dirty="0"/>
          </a:p>
          <a:p>
            <a:endParaRPr lang="es-ES" sz="1500" dirty="0"/>
          </a:p>
          <a:p>
            <a:pPr lvl="1"/>
            <a:endParaRPr lang="es-ES" sz="1500" dirty="0"/>
          </a:p>
        </p:txBody>
      </p:sp>
    </p:spTree>
    <p:extLst>
      <p:ext uri="{BB962C8B-B14F-4D97-AF65-F5344CB8AC3E}">
        <p14:creationId xmlns="" xmlns:p14="http://schemas.microsoft.com/office/powerpoint/2010/main" val="729821198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190828277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ct val="30000"/>
              </a:spcBef>
              <a:buNone/>
            </a:pPr>
            <a:r>
              <a:rPr lang="en-US" dirty="0"/>
              <a:t>What activities are associated with this chapter?</a:t>
            </a:r>
            <a:endParaRPr lang="en-US" dirty="0">
              <a:solidFill>
                <a:srgbClr val="00B0F0"/>
              </a:solidFill>
            </a:endParaRPr>
          </a:p>
          <a:p>
            <a:pPr marL="0" indent="0">
              <a:spcBef>
                <a:spcPct val="30000"/>
              </a:spcBef>
              <a:buNone/>
            </a:pPr>
            <a:endParaRPr lang="en-US" dirty="0"/>
          </a:p>
          <a:p>
            <a:pPr marL="89297" indent="0">
              <a:spcBef>
                <a:spcPct val="30000"/>
              </a:spcBef>
              <a:buNone/>
            </a:pPr>
            <a:endParaRPr lang="en-US" dirty="0"/>
          </a:p>
          <a:p>
            <a:pPr marL="89297" indent="0">
              <a:spcBef>
                <a:spcPct val="30000"/>
              </a:spcBef>
              <a:buNone/>
            </a:pPr>
            <a:endParaRPr lang="en-US" dirty="0"/>
          </a:p>
        </p:txBody>
      </p:sp>
      <p:sp>
        <p:nvSpPr>
          <p:cNvPr id="6146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Chapter 5: </a:t>
            </a:r>
            <a:r>
              <a:rPr lang="en-US" dirty="0"/>
              <a:t>Activities</a:t>
            </a: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919538469"/>
              </p:ext>
            </p:extLst>
          </p:nvPr>
        </p:nvGraphicFramePr>
        <p:xfrm>
          <a:off x="457291" y="1122081"/>
          <a:ext cx="8248043" cy="32881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84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68035">
                  <a:extLst>
                    <a:ext uri="{9D8B030D-6E8A-4147-A177-3AD203B41FA5}">
                      <a16:colId xmlns:a16="http://schemas.microsoft.com/office/drawing/2014/main" xmlns="" val="3156509146"/>
                    </a:ext>
                  </a:extLst>
                </a:gridCol>
                <a:gridCol w="47615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84409">
                <a:tc>
                  <a:txBody>
                    <a:bodyPr/>
                    <a:lstStyle/>
                    <a:p>
                      <a:pPr marL="0" marR="0" lvl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Page #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Activity Type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Activity Name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0647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5.1.1.2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Lab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Types of Data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0647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5.1.1.4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Activity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Data in the Wrong Hands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0647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5.1.1.5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Lab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 Internet Fingerprint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0647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5.1.2.3</a:t>
                      </a:r>
                      <a:endParaRPr lang="en-US" sz="11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Activity</a:t>
                      </a:r>
                      <a:endParaRPr lang="en-US" sz="11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Challenges of Securing IoT</a:t>
                      </a:r>
                      <a:endParaRPr lang="en-US" sz="11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2902912336"/>
                  </a:ext>
                </a:extLst>
              </a:tr>
              <a:tr h="290647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5.1.2.5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Activity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 Protecting Devices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0647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5.1.2.6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Packet Tracer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Configure Wireless Security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0647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5.1.2.7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Activity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Topic Assessment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0647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5.1.3.1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Activity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How to Protect your Personal Data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0647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5.1.3.2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Activity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 Strong Passwords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87946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5.1.3.6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Lab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Discover Your Own Risky Online Behavior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25829009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145273728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30000"/>
              </a:spcBef>
            </a:pPr>
            <a:r>
              <a:rPr lang="en-US" dirty="0"/>
              <a:t>Students should complete Chapter </a:t>
            </a:r>
            <a:r>
              <a:rPr lang="en-US" dirty="0" smtClean="0"/>
              <a:t>5, </a:t>
            </a:r>
            <a:r>
              <a:rPr lang="en-US" dirty="0"/>
              <a:t>“Assessment” after completing Chapter </a:t>
            </a:r>
            <a:r>
              <a:rPr lang="en-US" dirty="0" smtClean="0"/>
              <a:t>5.</a:t>
            </a:r>
            <a:endParaRPr lang="en-US" dirty="0"/>
          </a:p>
          <a:p>
            <a:pPr eaLnBrk="1" hangingPunct="1">
              <a:spcBef>
                <a:spcPct val="30000"/>
              </a:spcBef>
            </a:pPr>
            <a:r>
              <a:rPr lang="en-US" dirty="0"/>
              <a:t>Quizzes, labs, topic assessments and other activities can be used to informally assess student progress.</a:t>
            </a:r>
          </a:p>
        </p:txBody>
      </p:sp>
      <p:sp>
        <p:nvSpPr>
          <p:cNvPr id="7170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Chapter </a:t>
            </a:r>
            <a:r>
              <a:rPr lang="en-US" dirty="0" smtClean="0"/>
              <a:t>5: </a:t>
            </a:r>
            <a:r>
              <a:rPr lang="en-US" dirty="0"/>
              <a:t>Assessment</a:t>
            </a:r>
          </a:p>
        </p:txBody>
      </p:sp>
    </p:spTree>
    <p:extLst>
      <p:ext uri="{BB962C8B-B14F-4D97-AF65-F5344CB8AC3E}">
        <p14:creationId xmlns="" xmlns:p14="http://schemas.microsoft.com/office/powerpoint/2010/main" val="1296080354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5000"/>
              </a:lnSpc>
              <a:spcBef>
                <a:spcPct val="30000"/>
              </a:spcBef>
            </a:pPr>
            <a:r>
              <a:rPr lang="en-US" sz="1800" dirty="0"/>
              <a:t>Prior to teaching Chapter 5, the instructor should:</a:t>
            </a:r>
          </a:p>
          <a:p>
            <a:pPr lvl="1">
              <a:lnSpc>
                <a:spcPct val="85000"/>
              </a:lnSpc>
              <a:spcBef>
                <a:spcPct val="30000"/>
              </a:spcBef>
            </a:pPr>
            <a:r>
              <a:rPr lang="en-US" sz="1600" dirty="0"/>
              <a:t>Complete Chapter 5 Quiz</a:t>
            </a:r>
          </a:p>
          <a:p>
            <a:pPr lvl="1">
              <a:lnSpc>
                <a:spcPct val="85000"/>
              </a:lnSpc>
              <a:spcBef>
                <a:spcPct val="30000"/>
              </a:spcBef>
            </a:pPr>
            <a:r>
              <a:rPr lang="en-US" sz="1600" dirty="0"/>
              <a:t>Preview the labs, videos and activities.</a:t>
            </a:r>
          </a:p>
          <a:p>
            <a:pPr>
              <a:lnSpc>
                <a:spcPct val="85000"/>
              </a:lnSpc>
              <a:spcBef>
                <a:spcPct val="30000"/>
              </a:spcBef>
            </a:pPr>
            <a:r>
              <a:rPr lang="en-US" sz="1700" dirty="0"/>
              <a:t>Discuss the kinds of security students have implemented in their homes and/or on their personal devices.</a:t>
            </a:r>
          </a:p>
          <a:p>
            <a:pPr>
              <a:lnSpc>
                <a:spcPct val="85000"/>
              </a:lnSpc>
              <a:spcBef>
                <a:spcPct val="30000"/>
              </a:spcBef>
            </a:pPr>
            <a:r>
              <a:rPr lang="en-US" sz="1700" dirty="0"/>
              <a:t>Discuss the results of the risky behaviors lab.</a:t>
            </a:r>
          </a:p>
          <a:p>
            <a:pPr marL="142875" lvl="1" indent="0">
              <a:lnSpc>
                <a:spcPct val="85000"/>
              </a:lnSpc>
              <a:spcBef>
                <a:spcPct val="30000"/>
              </a:spcBef>
              <a:buNone/>
            </a:pPr>
            <a:endParaRPr lang="en-US" dirty="0"/>
          </a:p>
          <a:p>
            <a:pPr eaLnBrk="1" hangingPunct="1">
              <a:lnSpc>
                <a:spcPct val="85000"/>
              </a:lnSpc>
              <a:spcBef>
                <a:spcPct val="30000"/>
              </a:spcBef>
            </a:pPr>
            <a:endParaRPr lang="en-US" dirty="0"/>
          </a:p>
          <a:p>
            <a:pPr marL="0" indent="0" eaLnBrk="1" hangingPunct="1">
              <a:lnSpc>
                <a:spcPct val="85000"/>
              </a:lnSpc>
              <a:spcBef>
                <a:spcPct val="30000"/>
              </a:spcBef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5000"/>
              </a:lnSpc>
              <a:spcBef>
                <a:spcPct val="30000"/>
              </a:spcBef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5: Best Practices</a:t>
            </a:r>
          </a:p>
        </p:txBody>
      </p:sp>
    </p:spTree>
    <p:extLst>
      <p:ext uri="{BB962C8B-B14F-4D97-AF65-F5344CB8AC3E}">
        <p14:creationId xmlns="" xmlns:p14="http://schemas.microsoft.com/office/powerpoint/2010/main" val="2379341361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5000"/>
              </a:lnSpc>
              <a:spcBef>
                <a:spcPct val="30000"/>
              </a:spcBef>
              <a:defRPr/>
            </a:pPr>
            <a:r>
              <a:rPr lang="en-US" sz="1600" dirty="0"/>
              <a:t>For additional help with teaching strategies, including lesson plans, analogies for difficult concepts, and discussion topics, visit the </a:t>
            </a:r>
            <a:r>
              <a:rPr lang="en-US" sz="1600" dirty="0">
                <a:hlinkClick r:id="rId3"/>
              </a:rPr>
              <a:t>Community </a:t>
            </a:r>
            <a:r>
              <a:rPr lang="en-US" sz="1600" dirty="0" smtClean="0">
                <a:hlinkClick r:id="rId3"/>
              </a:rPr>
              <a:t>Forums</a:t>
            </a:r>
            <a:r>
              <a:rPr lang="en-US" sz="1600" dirty="0" smtClean="0"/>
              <a:t>.</a:t>
            </a:r>
            <a:endParaRPr lang="en-US" sz="1600" dirty="0"/>
          </a:p>
          <a:p>
            <a:pPr>
              <a:lnSpc>
                <a:spcPct val="85000"/>
              </a:lnSpc>
              <a:spcBef>
                <a:spcPct val="30000"/>
              </a:spcBef>
              <a:defRPr/>
            </a:pPr>
            <a:r>
              <a:rPr lang="en-US" sz="1600" dirty="0"/>
              <a:t>If you have lesson plans or resources that you would like to share, upload them to the Community Forums in order to help other instructors.</a:t>
            </a:r>
          </a:p>
          <a:p>
            <a:pPr>
              <a:lnSpc>
                <a:spcPct val="85000"/>
              </a:lnSpc>
              <a:spcBef>
                <a:spcPct val="30000"/>
              </a:spcBef>
              <a:defRPr/>
            </a:pPr>
            <a:r>
              <a:rPr lang="en-US" sz="1600" dirty="0"/>
              <a:t>Students can enroll in Introduction to Packet Tracer (self-paced).</a:t>
            </a:r>
          </a:p>
          <a:p>
            <a:pPr>
              <a:lnSpc>
                <a:spcPct val="85000"/>
              </a:lnSpc>
              <a:spcBef>
                <a:spcPct val="30000"/>
              </a:spcBef>
              <a:defRPr/>
            </a:pPr>
            <a:endParaRPr lang="en-US" sz="1600" dirty="0"/>
          </a:p>
        </p:txBody>
      </p:sp>
      <p:sp>
        <p:nvSpPr>
          <p:cNvPr id="13314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Chapter </a:t>
            </a:r>
            <a:r>
              <a:rPr lang="en-US" dirty="0" smtClean="0"/>
              <a:t>5: </a:t>
            </a:r>
            <a:r>
              <a:rPr lang="en-US" dirty="0"/>
              <a:t>Additional Help</a:t>
            </a:r>
          </a:p>
        </p:txBody>
      </p:sp>
    </p:spTree>
    <p:extLst>
      <p:ext uri="{BB962C8B-B14F-4D97-AF65-F5344CB8AC3E}">
        <p14:creationId xmlns="" xmlns:p14="http://schemas.microsoft.com/office/powerpoint/2010/main" val="1849301981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783168022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smtClean="0"/>
              <a:t>Capítulo 5: todo debe protegerse</a:t>
            </a:r>
            <a:endParaRPr lang="es-E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2996515" cy="902174"/>
          </a:xfrm>
        </p:spPr>
        <p:txBody>
          <a:bodyPr/>
          <a:lstStyle/>
          <a:p>
            <a:endParaRPr lang="es-ES" dirty="0"/>
          </a:p>
          <a:p>
            <a:r>
              <a:rPr lang="es-ES" smtClean="0"/>
              <a:t>Introducción a Internet de las cosas v. 2.0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782938014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Default Theme">
  <a:themeElements>
    <a:clrScheme name="Custom 6">
      <a:dk1>
        <a:srgbClr val="58585B"/>
      </a:dk1>
      <a:lt1>
        <a:srgbClr val="FFFFFF"/>
      </a:lt1>
      <a:dk2>
        <a:srgbClr val="58585B"/>
      </a:dk2>
      <a:lt2>
        <a:srgbClr val="81C569"/>
      </a:lt2>
      <a:accent1>
        <a:srgbClr val="004C69"/>
      </a:accent1>
      <a:accent2>
        <a:srgbClr val="9E0B0F"/>
      </a:accent2>
      <a:accent3>
        <a:srgbClr val="FFFFFF"/>
      </a:accent3>
      <a:accent4>
        <a:srgbClr val="367187"/>
      </a:accent4>
      <a:accent5>
        <a:srgbClr val="38C6F4"/>
      </a:accent5>
      <a:accent6>
        <a:srgbClr val="FBAB18"/>
      </a:accent6>
      <a:hlink>
        <a:srgbClr val="38C6F4"/>
      </a:hlink>
      <a:folHlink>
        <a:srgbClr val="81C56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6A4D7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Default Theme" id="{A3178FD6-045E-43BB-9FF9-79BDC55288A1}" vid="{B3635A64-254C-4D4D-B1C2-6197525273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10295</TotalTime>
  <Words>1987</Words>
  <Application>Microsoft Office PowerPoint</Application>
  <PresentationFormat>全屏显示(16:9)</PresentationFormat>
  <Paragraphs>269</Paragraphs>
  <Slides>31</Slides>
  <Notes>31</Notes>
  <HiddenSlides>6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Default Theme</vt:lpstr>
      <vt:lpstr>Capítulo 5: todo debe protegerse</vt:lpstr>
      <vt:lpstr>Instructor Materials – Chapter 5 Planning Guide</vt:lpstr>
      <vt:lpstr>Capítulo 5: todo debe protegerse</vt:lpstr>
      <vt:lpstr>Chapter 5: Activities</vt:lpstr>
      <vt:lpstr>Chapter 5: Assessment</vt:lpstr>
      <vt:lpstr>Chapter 5: Best Practices</vt:lpstr>
      <vt:lpstr>Chapter 5: Additional Help</vt:lpstr>
      <vt:lpstr>幻灯片 8</vt:lpstr>
      <vt:lpstr>Capítulo 5: todo debe protegerse</vt:lpstr>
      <vt:lpstr>Capítulo 5: Secciones y objetivos</vt:lpstr>
      <vt:lpstr>5.1 Seguridad en el mundo digitalizado</vt:lpstr>
      <vt:lpstr>¿Por qué la seguridad es tan importante? Tipos de datos</vt:lpstr>
      <vt:lpstr>¿Por qué la seguridad es tan importante? Práctica de laboratorio: tipos de datos</vt:lpstr>
      <vt:lpstr>¿Por qué la seguridad es tan importante? ¿Quiénes desean nuestros datos? </vt:lpstr>
      <vt:lpstr>¿Por qué la seguridad es tan importante? Datos en las manos equivocadas</vt:lpstr>
      <vt:lpstr>¿Por qué la seguridad es tan importante? Práctica de laboratorio: huella digital de Internet</vt:lpstr>
      <vt:lpstr>¿Por qué la seguridad es tan importante? Buenas prácticas de seguridad</vt:lpstr>
      <vt:lpstr>Protección del mundo corporativo Seguridad física</vt:lpstr>
      <vt:lpstr>Protección del mundo corporativo Desafíos de seguridad de los dispositivos de IoT</vt:lpstr>
      <vt:lpstr>Protección del mundo corporativo Uso de Wi-Fi seguro</vt:lpstr>
      <vt:lpstr>Protección del mundo corporativo Protección de dispositivos</vt:lpstr>
      <vt:lpstr>Protección del mundo corporativo Packet Tracer: proteja un router inalámbrico</vt:lpstr>
      <vt:lpstr>Protección de datos personales y dispositivos Hogares inteligentes</vt:lpstr>
      <vt:lpstr>Protección de datos personales y dispositivos Puntos de acceso públicos</vt:lpstr>
      <vt:lpstr>Protección de datos personales y dispositivos Configuración de una VPN en smartphones</vt:lpstr>
      <vt:lpstr>Protección de datos personales y dispositivos Practica de laboratorio: descubra su propio comportamiento riesgoso en línea</vt:lpstr>
      <vt:lpstr>5.2 Resumen del capítulo</vt:lpstr>
      <vt:lpstr>Resumen del capítulo Resumen</vt:lpstr>
      <vt:lpstr>Resumen del capítulo Resumen (continuación)</vt:lpstr>
      <vt:lpstr>Resumen del capítulo Resumen (continuación)</vt:lpstr>
      <vt:lpstr>幻灯片 31</vt:lpstr>
    </vt:vector>
  </TitlesOfParts>
  <Company>Cisco Systems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bvachon@cisco.com</dc:creator>
  <cp:lastModifiedBy>l</cp:lastModifiedBy>
  <cp:revision>524</cp:revision>
  <dcterms:created xsi:type="dcterms:W3CDTF">2016-08-22T22:27:36Z</dcterms:created>
  <dcterms:modified xsi:type="dcterms:W3CDTF">2018-11-26T09:06:51Z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ffisync_ProviderInitializationData">
    <vt:lpwstr>https://cisco.jiveon.com</vt:lpwstr>
  </property>
  <property fmtid="{D5CDD505-2E9C-101B-9397-08002B2CF9AE}" pid="3" name="Offisync_UpdateToken">
    <vt:lpwstr>1</vt:lpwstr>
  </property>
  <property fmtid="{D5CDD505-2E9C-101B-9397-08002B2CF9AE}" pid="4" name="Offisync_ServerID">
    <vt:lpwstr>07841bbc-cd3c-4a76-827f-75a2226890f4</vt:lpwstr>
  </property>
  <property fmtid="{D5CDD505-2E9C-101B-9397-08002B2CF9AE}" pid="5" name="Offisync_UniqueId">
    <vt:lpwstr>1702406</vt:lpwstr>
  </property>
  <property fmtid="{D5CDD505-2E9C-101B-9397-08002B2CF9AE}" pid="6" name="Jive_VersionGuid">
    <vt:lpwstr>fd96a0b3-f68d-4727-8e4f-2128d37ed30a</vt:lpwstr>
  </property>
  <property fmtid="{D5CDD505-2E9C-101B-9397-08002B2CF9AE}" pid="7" name="Jive_LatestUserAccountName">
    <vt:lpwstr>alljohns</vt:lpwstr>
  </property>
</Properties>
</file>